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Arimo Italics" panose="020B0604020202020204" charset="0"/>
      <p:regular r:id="rId33"/>
      <p:italic r:id="rId34"/>
    </p:embeddedFont>
    <p:embeddedFont>
      <p:font typeface="Roboto Bold" panose="020B0604020202020204" charset="0"/>
      <p:regular r:id="rId35"/>
      <p:bold r:id="rId36"/>
    </p:embeddedFont>
    <p:embeddedFont>
      <p:font typeface="Roboto Bold Italics"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Roboto" panose="020B0604020202020204" charset="0"/>
      <p:regular r:id="rId45"/>
    </p:embeddedFont>
    <p:embeddedFont>
      <p:font typeface="Libre Baskerville Italics" panose="020B0604020202020204" charset="0"/>
      <p:regular r:id="rId46"/>
      <p:italic r:id="rId47"/>
    </p:embeddedFont>
    <p:embeddedFont>
      <p:font typeface="Roboto Italics" panose="020B0604020202020204" charset="0"/>
      <p:regular r:id="rId48"/>
      <p:italic r:id="rId49"/>
    </p:embeddedFont>
    <p:embeddedFont>
      <p:font typeface="Libre Baskerville"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48" autoAdjust="0"/>
  </p:normalViewPr>
  <p:slideViewPr>
    <p:cSldViewPr>
      <p:cViewPr varScale="1">
        <p:scale>
          <a:sx n="49" d="100"/>
          <a:sy n="49" d="100"/>
        </p:scale>
        <p:origin x="7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5.png"/><Relationship Id="rId3" Type="http://schemas.openxmlformats.org/officeDocument/2006/relationships/image" Target="../media/image9.svg"/><Relationship Id="rId7" Type="http://schemas.openxmlformats.org/officeDocument/2006/relationships/image" Target="../media/image22.png"/><Relationship Id="rId12" Type="http://schemas.openxmlformats.org/officeDocument/2006/relationships/image" Target="../media/image3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35.svg"/><Relationship Id="rId4" Type="http://schemas.openxmlformats.org/officeDocument/2006/relationships/image" Target="../media/image5.png"/><Relationship Id="rId9" Type="http://schemas.openxmlformats.org/officeDocument/2006/relationships/image" Target="../media/image23.png"/><Relationship Id="rId1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5.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75218" y="8970929"/>
            <a:ext cx="650428" cy="287371"/>
          </a:xfrm>
          <a:prstGeom prst="rect">
            <a:avLst/>
          </a:prstGeom>
        </p:spPr>
      </p:pic>
      <p:grpSp>
        <p:nvGrpSpPr>
          <p:cNvPr id="3" name="Group 3"/>
          <p:cNvGrpSpPr/>
          <p:nvPr/>
        </p:nvGrpSpPr>
        <p:grpSpPr>
          <a:xfrm>
            <a:off x="16634921" y="839218"/>
            <a:ext cx="531021" cy="53102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07074" y="1042603"/>
            <a:ext cx="186716" cy="124251"/>
          </a:xfrm>
          <a:prstGeom prst="rect">
            <a:avLst/>
          </a:prstGeom>
        </p:spPr>
      </p:pic>
      <p:sp>
        <p:nvSpPr>
          <p:cNvPr id="6" name="AutoShape 6"/>
          <p:cNvSpPr/>
          <p:nvPr/>
        </p:nvSpPr>
        <p:spPr>
          <a:xfrm>
            <a:off x="0" y="1978833"/>
            <a:ext cx="18288000" cy="9525"/>
          </a:xfrm>
          <a:prstGeom prst="rect">
            <a:avLst/>
          </a:prstGeom>
          <a:solidFill>
            <a:srgbClr val="272525"/>
          </a:solidFill>
        </p:spPr>
      </p:sp>
      <p:sp>
        <p:nvSpPr>
          <p:cNvPr id="7" name="TextBox 7"/>
          <p:cNvSpPr txBox="1"/>
          <p:nvPr/>
        </p:nvSpPr>
        <p:spPr>
          <a:xfrm>
            <a:off x="7199766" y="2782887"/>
            <a:ext cx="9196864" cy="5207000"/>
          </a:xfrm>
          <a:prstGeom prst="rect">
            <a:avLst/>
          </a:prstGeom>
        </p:spPr>
        <p:txBody>
          <a:bodyPr lIns="0" tIns="0" rIns="0" bIns="0" rtlCol="0" anchor="t">
            <a:spAutoFit/>
          </a:bodyPr>
          <a:lstStyle/>
          <a:p>
            <a:pPr>
              <a:lnSpc>
                <a:spcPts val="10260"/>
              </a:lnSpc>
            </a:pPr>
            <a:r>
              <a:rPr lang="en-US" sz="8550" dirty="0" err="1">
                <a:solidFill>
                  <a:srgbClr val="272525"/>
                </a:solidFill>
                <a:latin typeface="Libre Baskerville"/>
              </a:rPr>
              <a:t>Studium</a:t>
            </a:r>
            <a:r>
              <a:rPr lang="en-US" sz="8550" dirty="0">
                <a:solidFill>
                  <a:srgbClr val="272525"/>
                </a:solidFill>
                <a:latin typeface="Libre Baskerville"/>
              </a:rPr>
              <a:t>:</a:t>
            </a:r>
          </a:p>
          <a:p>
            <a:pPr>
              <a:lnSpc>
                <a:spcPts val="10260"/>
              </a:lnSpc>
            </a:pPr>
            <a:r>
              <a:rPr lang="en-US" sz="8550" dirty="0">
                <a:solidFill>
                  <a:srgbClr val="272525"/>
                </a:solidFill>
                <a:latin typeface="Libre Baskerville"/>
              </a:rPr>
              <a:t>Communicating the lives of the Saints </a:t>
            </a:r>
          </a:p>
        </p:txBody>
      </p:sp>
      <p:grpSp>
        <p:nvGrpSpPr>
          <p:cNvPr id="8" name="Group 8"/>
          <p:cNvGrpSpPr>
            <a:grpSpLocks noChangeAspect="1"/>
          </p:cNvGrpSpPr>
          <p:nvPr/>
        </p:nvGrpSpPr>
        <p:grpSpPr>
          <a:xfrm>
            <a:off x="1532455" y="2503246"/>
            <a:ext cx="3572071" cy="7259340"/>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6"/>
              <a:stretch>
                <a:fillRect l="-45" r="-40" b="1"/>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7"/>
              <a:stretch>
                <a:fillRect l="-11236" t="2841" r="-11376" b="4693"/>
              </a:stretch>
            </a:blipFill>
          </p:spPr>
        </p:sp>
      </p:grpSp>
      <p:sp>
        <p:nvSpPr>
          <p:cNvPr id="11" name="AutoShape 11"/>
          <p:cNvSpPr/>
          <p:nvPr/>
        </p:nvSpPr>
        <p:spPr>
          <a:xfrm>
            <a:off x="6524479" y="1978833"/>
            <a:ext cx="9525" cy="8308167"/>
          </a:xfrm>
          <a:prstGeom prst="rect">
            <a:avLst/>
          </a:prstGeom>
          <a:solidFill>
            <a:srgbClr val="272525"/>
          </a:solidFill>
        </p:spPr>
      </p:sp>
      <p:pic>
        <p:nvPicPr>
          <p:cNvPr id="12" name="Picture 12"/>
          <p:cNvPicPr>
            <a:picLocks noChangeAspect="1"/>
          </p:cNvPicPr>
          <p:nvPr/>
        </p:nvPicPr>
        <p:blipFill>
          <a:blip r:embed="rId8"/>
          <a:srcRect/>
          <a:stretch>
            <a:fillRect/>
          </a:stretch>
        </p:blipFill>
        <p:spPr>
          <a:xfrm>
            <a:off x="830491" y="517013"/>
            <a:ext cx="4975997" cy="1051179"/>
          </a:xfrm>
          <a:prstGeom prst="rect">
            <a:avLst/>
          </a:prstGeom>
        </p:spPr>
      </p:pic>
      <p:sp>
        <p:nvSpPr>
          <p:cNvPr id="13" name="TextBox 13"/>
          <p:cNvSpPr txBox="1"/>
          <p:nvPr/>
        </p:nvSpPr>
        <p:spPr>
          <a:xfrm>
            <a:off x="7199766" y="8724900"/>
            <a:ext cx="7013207" cy="533400"/>
          </a:xfrm>
          <a:prstGeom prst="rect">
            <a:avLst/>
          </a:prstGeom>
        </p:spPr>
        <p:txBody>
          <a:bodyPr lIns="0" tIns="0" rIns="0" bIns="0" rtlCol="0" anchor="t">
            <a:spAutoFit/>
          </a:bodyPr>
          <a:lstStyle/>
          <a:p>
            <a:pPr>
              <a:lnSpc>
                <a:spcPts val="4200"/>
              </a:lnSpc>
            </a:pPr>
            <a:r>
              <a:rPr lang="en-US" sz="3000">
                <a:solidFill>
                  <a:srgbClr val="272525"/>
                </a:solidFill>
                <a:latin typeface="Roboto"/>
              </a:rPr>
              <a:t>Young Faith Communicators - 2021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4010977"/>
            <a:ext cx="6782377" cy="3410585"/>
          </a:xfrm>
          <a:prstGeom prst="rect">
            <a:avLst/>
          </a:prstGeom>
        </p:spPr>
        <p:txBody>
          <a:bodyPr lIns="0" tIns="0" rIns="0" bIns="0" rtlCol="0" anchor="t">
            <a:spAutoFit/>
          </a:bodyPr>
          <a:lstStyle/>
          <a:p>
            <a:pPr>
              <a:lnSpc>
                <a:spcPts val="6759"/>
              </a:lnSpc>
            </a:pPr>
            <a:r>
              <a:rPr lang="en-US" sz="5199">
                <a:solidFill>
                  <a:srgbClr val="272525"/>
                </a:solidFill>
                <a:latin typeface="Libre Baskerville"/>
              </a:rPr>
              <a:t>Celebrating the lives of the Saints through effective Communication </a:t>
            </a:r>
          </a:p>
        </p:txBody>
      </p:sp>
      <p:sp>
        <p:nvSpPr>
          <p:cNvPr id="3" name="TextBox 3"/>
          <p:cNvSpPr txBox="1"/>
          <p:nvPr/>
        </p:nvSpPr>
        <p:spPr>
          <a:xfrm>
            <a:off x="8294917" y="8801100"/>
            <a:ext cx="9315834" cy="914400"/>
          </a:xfrm>
          <a:prstGeom prst="rect">
            <a:avLst/>
          </a:prstGeom>
        </p:spPr>
        <p:txBody>
          <a:bodyPr lIns="0" tIns="0" rIns="0" bIns="0" rtlCol="0" anchor="t">
            <a:spAutoFit/>
          </a:bodyPr>
          <a:lstStyle/>
          <a:p>
            <a:pPr>
              <a:lnSpc>
                <a:spcPts val="3600"/>
              </a:lnSpc>
            </a:pPr>
            <a:r>
              <a:rPr lang="en-US" sz="3000">
                <a:solidFill>
                  <a:srgbClr val="992A25"/>
                </a:solidFill>
                <a:latin typeface="Libre Baskerville Italics"/>
              </a:rPr>
              <a:t>Pope Francis, </a:t>
            </a:r>
          </a:p>
          <a:p>
            <a:pPr>
              <a:lnSpc>
                <a:spcPts val="3600"/>
              </a:lnSpc>
            </a:pPr>
            <a:r>
              <a:rPr lang="en-US" sz="3000">
                <a:solidFill>
                  <a:srgbClr val="992A25"/>
                </a:solidFill>
                <a:latin typeface="Libre Baskerville Italics"/>
              </a:rPr>
              <a:t>Message For World Communications Day, 2014</a:t>
            </a:r>
          </a:p>
        </p:txBody>
      </p:sp>
      <p:sp>
        <p:nvSpPr>
          <p:cNvPr id="4" name="TextBox 4"/>
          <p:cNvSpPr txBox="1"/>
          <p:nvPr/>
        </p:nvSpPr>
        <p:spPr>
          <a:xfrm>
            <a:off x="8294917" y="2666047"/>
            <a:ext cx="9315834" cy="6090920"/>
          </a:xfrm>
          <a:prstGeom prst="rect">
            <a:avLst/>
          </a:prstGeom>
        </p:spPr>
        <p:txBody>
          <a:bodyPr lIns="0" tIns="0" rIns="0" bIns="0" rtlCol="0" anchor="t">
            <a:spAutoFit/>
          </a:bodyPr>
          <a:lstStyle/>
          <a:p>
            <a:pPr algn="just">
              <a:lnSpc>
                <a:spcPts val="4060"/>
              </a:lnSpc>
            </a:pPr>
            <a:r>
              <a:rPr lang="en-US" sz="2900">
                <a:solidFill>
                  <a:srgbClr val="272525"/>
                </a:solidFill>
                <a:latin typeface="Libre Baskerville Italics"/>
              </a:rPr>
              <a:t>“In a world like this, media can help us to feel closer to one another, creating a sense of the unity of the human family which can in turn inspire solidarity and serious efforts to ensure a more dignified life for all. Good communication helps us to grow closer, to know one another better, and ultimately, to grow in unity. The walls which divide us can be broken down only if we are prepared to listen and learn from one another… The internet, in particular, offers immense possibilities for encounter and solidarity. This is something truly good, a gift from God.”</a:t>
            </a:r>
          </a:p>
          <a:p>
            <a:pPr algn="just">
              <a:lnSpc>
                <a:spcPts val="3500"/>
              </a:lnSpc>
            </a:pPr>
            <a:endParaRPr lang="en-US" sz="2900">
              <a:solidFill>
                <a:srgbClr val="272525"/>
              </a:solidFill>
              <a:latin typeface="Libre Baskerville Italics"/>
            </a:endParaRPr>
          </a:p>
        </p:txBody>
      </p:sp>
      <p:sp>
        <p:nvSpPr>
          <p:cNvPr id="5" name="AutoShape 5"/>
          <p:cNvSpPr/>
          <p:nvPr/>
        </p:nvSpPr>
        <p:spPr>
          <a:xfrm>
            <a:off x="0" y="1978833"/>
            <a:ext cx="18288000" cy="9525"/>
          </a:xfrm>
          <a:prstGeom prst="rect">
            <a:avLst/>
          </a:prstGeom>
          <a:solidFill>
            <a:srgbClr val="272525"/>
          </a:solidFill>
        </p:spPr>
      </p:sp>
      <p:sp>
        <p:nvSpPr>
          <p:cNvPr id="6" name="AutoShape 6"/>
          <p:cNvSpPr/>
          <p:nvPr/>
        </p:nvSpPr>
        <p:spPr>
          <a:xfrm>
            <a:off x="7801552" y="1978833"/>
            <a:ext cx="9525" cy="8308167"/>
          </a:xfrm>
          <a:prstGeom prst="rect">
            <a:avLst/>
          </a:prstGeom>
          <a:solidFill>
            <a:srgbClr val="272525"/>
          </a:solidFill>
        </p:spPr>
      </p:sp>
      <p:grpSp>
        <p:nvGrpSpPr>
          <p:cNvPr id="7" name="Group 7"/>
          <p:cNvGrpSpPr/>
          <p:nvPr/>
        </p:nvGrpSpPr>
        <p:grpSpPr>
          <a:xfrm>
            <a:off x="16634921" y="839218"/>
            <a:ext cx="531021" cy="53102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07074" y="1042603"/>
            <a:ext cx="186716" cy="124251"/>
          </a:xfrm>
          <a:prstGeom prst="rect">
            <a:avLst/>
          </a:prstGeom>
        </p:spPr>
      </p:pic>
      <p:pic>
        <p:nvPicPr>
          <p:cNvPr id="10" name="Picture 10"/>
          <p:cNvPicPr>
            <a:picLocks noChangeAspect="1"/>
          </p:cNvPicPr>
          <p:nvPr/>
        </p:nvPicPr>
        <p:blipFill>
          <a:blip r:embed="rId4"/>
          <a:srcRect/>
          <a:stretch>
            <a:fillRect/>
          </a:stretch>
        </p:blipFill>
        <p:spPr>
          <a:xfrm>
            <a:off x="830491" y="517013"/>
            <a:ext cx="4975997" cy="105117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141115" y="4742721"/>
            <a:ext cx="7185530" cy="340913"/>
          </a:xfrm>
          <a:prstGeom prst="rect">
            <a:avLst/>
          </a:prstGeom>
        </p:spPr>
        <p:txBody>
          <a:bodyPr lIns="0" tIns="0" rIns="0" bIns="0" rtlCol="0" anchor="t">
            <a:spAutoFit/>
          </a:bodyPr>
          <a:lstStyle/>
          <a:p>
            <a:pPr algn="ctr">
              <a:lnSpc>
                <a:spcPts val="2790"/>
              </a:lnSpc>
            </a:pPr>
            <a:r>
              <a:rPr lang="en-US" sz="2325">
                <a:solidFill>
                  <a:srgbClr val="272525"/>
                </a:solidFill>
                <a:latin typeface="Libre Baskerville Italics"/>
              </a:rPr>
              <a:t>In my organization or Diocese</a:t>
            </a:r>
          </a:p>
        </p:txBody>
      </p:sp>
      <p:sp>
        <p:nvSpPr>
          <p:cNvPr id="3" name="TextBox 3"/>
          <p:cNvSpPr txBox="1"/>
          <p:nvPr/>
        </p:nvSpPr>
        <p:spPr>
          <a:xfrm>
            <a:off x="1028700" y="3441676"/>
            <a:ext cx="7185530" cy="1228725"/>
          </a:xfrm>
          <a:prstGeom prst="rect">
            <a:avLst/>
          </a:prstGeom>
        </p:spPr>
        <p:txBody>
          <a:bodyPr lIns="0" tIns="0" rIns="0" bIns="0" rtlCol="0" anchor="t">
            <a:spAutoFit/>
          </a:bodyPr>
          <a:lstStyle/>
          <a:p>
            <a:pPr algn="ctr">
              <a:lnSpc>
                <a:spcPts val="9600"/>
              </a:lnSpc>
            </a:pPr>
            <a:r>
              <a:rPr lang="en-US" sz="8000">
                <a:solidFill>
                  <a:srgbClr val="992A25"/>
                </a:solidFill>
                <a:latin typeface="Libre Baskerville"/>
              </a:rPr>
              <a:t>INTERNAL</a:t>
            </a:r>
          </a:p>
        </p:txBody>
      </p:sp>
      <p:sp>
        <p:nvSpPr>
          <p:cNvPr id="4" name="TextBox 4"/>
          <p:cNvSpPr txBox="1"/>
          <p:nvPr/>
        </p:nvSpPr>
        <p:spPr>
          <a:xfrm>
            <a:off x="835254" y="5450779"/>
            <a:ext cx="6640007" cy="3844134"/>
          </a:xfrm>
          <a:prstGeom prst="rect">
            <a:avLst/>
          </a:prstGeom>
        </p:spPr>
        <p:txBody>
          <a:bodyPr lIns="0" tIns="0" rIns="0" bIns="0" rtlCol="0" anchor="t">
            <a:spAutoFit/>
          </a:bodyPr>
          <a:lstStyle/>
          <a:p>
            <a:pPr algn="ctr">
              <a:lnSpc>
                <a:spcPts val="3814"/>
              </a:lnSpc>
            </a:pPr>
            <a:r>
              <a:rPr lang="en-US" sz="2724">
                <a:solidFill>
                  <a:srgbClr val="272525"/>
                </a:solidFill>
                <a:latin typeface="Roboto Bold"/>
              </a:rPr>
              <a:t>W</a:t>
            </a:r>
            <a:r>
              <a:rPr lang="en-US" sz="2725">
                <a:solidFill>
                  <a:srgbClr val="272525"/>
                </a:solidFill>
                <a:latin typeface="Roboto Bold"/>
              </a:rPr>
              <a:t>ho can we count on to communicate our message of the saint(s)?</a:t>
            </a:r>
          </a:p>
          <a:p>
            <a:pPr algn="ctr">
              <a:lnSpc>
                <a:spcPts val="3814"/>
              </a:lnSpc>
            </a:pPr>
            <a:endParaRPr lang="en-US" sz="2725">
              <a:solidFill>
                <a:srgbClr val="272525"/>
              </a:solidFill>
              <a:latin typeface="Roboto Bold"/>
            </a:endParaRPr>
          </a:p>
          <a:p>
            <a:pPr algn="ctr">
              <a:lnSpc>
                <a:spcPts val="3814"/>
              </a:lnSpc>
            </a:pPr>
            <a:r>
              <a:rPr lang="en-US" sz="2724">
                <a:solidFill>
                  <a:srgbClr val="272525"/>
                </a:solidFill>
                <a:latin typeface="Roboto Bold"/>
              </a:rPr>
              <a:t>What do we want them to know, </a:t>
            </a:r>
          </a:p>
          <a:p>
            <a:pPr algn="ctr">
              <a:lnSpc>
                <a:spcPts val="3814"/>
              </a:lnSpc>
            </a:pPr>
            <a:r>
              <a:rPr lang="en-US" sz="2724">
                <a:solidFill>
                  <a:srgbClr val="272525"/>
                </a:solidFill>
                <a:latin typeface="Roboto Bold"/>
              </a:rPr>
              <a:t>see and share? </a:t>
            </a:r>
          </a:p>
          <a:p>
            <a:pPr algn="ctr">
              <a:lnSpc>
                <a:spcPts val="3814"/>
              </a:lnSpc>
            </a:pPr>
            <a:endParaRPr lang="en-US" sz="2724">
              <a:solidFill>
                <a:srgbClr val="272525"/>
              </a:solidFill>
              <a:latin typeface="Roboto Bold"/>
            </a:endParaRPr>
          </a:p>
          <a:p>
            <a:pPr algn="ctr">
              <a:lnSpc>
                <a:spcPts val="3814"/>
              </a:lnSpc>
            </a:pPr>
            <a:r>
              <a:rPr lang="en-US" sz="2724">
                <a:solidFill>
                  <a:srgbClr val="272525"/>
                </a:solidFill>
                <a:latin typeface="Roboto Bold"/>
              </a:rPr>
              <a:t>How can we (the congregation) make </a:t>
            </a:r>
          </a:p>
          <a:p>
            <a:pPr algn="ctr">
              <a:lnSpc>
                <a:spcPts val="3815"/>
              </a:lnSpc>
            </a:pPr>
            <a:r>
              <a:rPr lang="en-US" sz="2724">
                <a:solidFill>
                  <a:srgbClr val="272525"/>
                </a:solidFill>
                <a:latin typeface="Roboto Bold"/>
              </a:rPr>
              <a:t>this possible?</a:t>
            </a:r>
          </a:p>
        </p:txBody>
      </p:sp>
      <p:sp>
        <p:nvSpPr>
          <p:cNvPr id="5" name="TextBox 5"/>
          <p:cNvSpPr txBox="1"/>
          <p:nvPr/>
        </p:nvSpPr>
        <p:spPr>
          <a:xfrm>
            <a:off x="10078533" y="4723671"/>
            <a:ext cx="7185530" cy="396875"/>
          </a:xfrm>
          <a:prstGeom prst="rect">
            <a:avLst/>
          </a:prstGeom>
        </p:spPr>
        <p:txBody>
          <a:bodyPr lIns="0" tIns="0" rIns="0" bIns="0" rtlCol="0" anchor="t">
            <a:spAutoFit/>
          </a:bodyPr>
          <a:lstStyle/>
          <a:p>
            <a:pPr algn="ctr">
              <a:lnSpc>
                <a:spcPts val="3060"/>
              </a:lnSpc>
            </a:pPr>
            <a:r>
              <a:rPr lang="en-US" sz="2550">
                <a:solidFill>
                  <a:srgbClr val="272525"/>
                </a:solidFill>
                <a:latin typeface="Libre Baskerville Italics"/>
              </a:rPr>
              <a:t>To my main audience </a:t>
            </a:r>
          </a:p>
        </p:txBody>
      </p:sp>
      <p:sp>
        <p:nvSpPr>
          <p:cNvPr id="6" name="TextBox 6"/>
          <p:cNvSpPr txBox="1"/>
          <p:nvPr/>
        </p:nvSpPr>
        <p:spPr>
          <a:xfrm>
            <a:off x="9985175" y="3441676"/>
            <a:ext cx="7185530" cy="1228725"/>
          </a:xfrm>
          <a:prstGeom prst="rect">
            <a:avLst/>
          </a:prstGeom>
        </p:spPr>
        <p:txBody>
          <a:bodyPr lIns="0" tIns="0" rIns="0" bIns="0" rtlCol="0" anchor="t">
            <a:spAutoFit/>
          </a:bodyPr>
          <a:lstStyle/>
          <a:p>
            <a:pPr algn="ctr">
              <a:lnSpc>
                <a:spcPts val="9600"/>
              </a:lnSpc>
            </a:pPr>
            <a:r>
              <a:rPr lang="en-US" sz="8000">
                <a:solidFill>
                  <a:srgbClr val="992A25"/>
                </a:solidFill>
                <a:latin typeface="Libre Baskerville"/>
              </a:rPr>
              <a:t>EXTERNAL</a:t>
            </a:r>
          </a:p>
        </p:txBody>
      </p:sp>
      <p:sp>
        <p:nvSpPr>
          <p:cNvPr id="7" name="TextBox 7"/>
          <p:cNvSpPr txBox="1"/>
          <p:nvPr/>
        </p:nvSpPr>
        <p:spPr>
          <a:xfrm>
            <a:off x="10078533" y="5312763"/>
            <a:ext cx="7185530" cy="3982149"/>
          </a:xfrm>
          <a:prstGeom prst="rect">
            <a:avLst/>
          </a:prstGeom>
        </p:spPr>
        <p:txBody>
          <a:bodyPr lIns="0" tIns="0" rIns="0" bIns="0" rtlCol="0" anchor="t">
            <a:spAutoFit/>
          </a:bodyPr>
          <a:lstStyle/>
          <a:p>
            <a:pPr algn="ctr">
              <a:lnSpc>
                <a:spcPts val="3919"/>
              </a:lnSpc>
            </a:pPr>
            <a:r>
              <a:rPr lang="en-US" sz="2800">
                <a:solidFill>
                  <a:srgbClr val="272525"/>
                </a:solidFill>
                <a:latin typeface="Roboto Bold"/>
              </a:rPr>
              <a:t>To whom do we want to share the story</a:t>
            </a:r>
          </a:p>
          <a:p>
            <a:pPr algn="ctr">
              <a:lnSpc>
                <a:spcPts val="3919"/>
              </a:lnSpc>
            </a:pPr>
            <a:r>
              <a:rPr lang="en-US" sz="2799">
                <a:solidFill>
                  <a:srgbClr val="272525"/>
                </a:solidFill>
                <a:latin typeface="Roboto Bold"/>
              </a:rPr>
              <a:t>of </a:t>
            </a:r>
            <a:r>
              <a:rPr lang="en-US" sz="2800">
                <a:solidFill>
                  <a:srgbClr val="272525"/>
                </a:solidFill>
                <a:latin typeface="Roboto Bold"/>
              </a:rPr>
              <a:t>these Saints with?</a:t>
            </a:r>
          </a:p>
          <a:p>
            <a:pPr algn="ctr">
              <a:lnSpc>
                <a:spcPts val="3919"/>
              </a:lnSpc>
            </a:pPr>
            <a:endParaRPr lang="en-US" sz="2800">
              <a:solidFill>
                <a:srgbClr val="272525"/>
              </a:solidFill>
              <a:latin typeface="Roboto Bold"/>
            </a:endParaRPr>
          </a:p>
          <a:p>
            <a:pPr algn="ctr">
              <a:lnSpc>
                <a:spcPts val="3919"/>
              </a:lnSpc>
            </a:pPr>
            <a:r>
              <a:rPr lang="en-US" sz="2799">
                <a:solidFill>
                  <a:srgbClr val="272525"/>
                </a:solidFill>
                <a:latin typeface="Roboto Bold"/>
              </a:rPr>
              <a:t>What </a:t>
            </a:r>
            <a:r>
              <a:rPr lang="en-US" sz="2800">
                <a:solidFill>
                  <a:srgbClr val="272525"/>
                </a:solidFill>
                <a:latin typeface="Roboto Bold"/>
              </a:rPr>
              <a:t>will be the impact? </a:t>
            </a:r>
          </a:p>
          <a:p>
            <a:pPr algn="ctr">
              <a:lnSpc>
                <a:spcPts val="3919"/>
              </a:lnSpc>
            </a:pPr>
            <a:endParaRPr lang="en-US" sz="2800">
              <a:solidFill>
                <a:srgbClr val="272525"/>
              </a:solidFill>
              <a:latin typeface="Roboto Bold"/>
            </a:endParaRPr>
          </a:p>
          <a:p>
            <a:pPr algn="ctr">
              <a:lnSpc>
                <a:spcPts val="3919"/>
              </a:lnSpc>
            </a:pPr>
            <a:r>
              <a:rPr lang="en-US" sz="2799">
                <a:solidFill>
                  <a:srgbClr val="272525"/>
                </a:solidFill>
                <a:latin typeface="Roboto Bold"/>
              </a:rPr>
              <a:t>The story will naturally be for any and all cultures, but are there any in particular that it will speak into? </a:t>
            </a:r>
          </a:p>
        </p:txBody>
      </p:sp>
      <p:sp>
        <p:nvSpPr>
          <p:cNvPr id="8" name="AutoShape 8"/>
          <p:cNvSpPr/>
          <p:nvPr/>
        </p:nvSpPr>
        <p:spPr>
          <a:xfrm>
            <a:off x="4762" y="2809686"/>
            <a:ext cx="18288000" cy="9525"/>
          </a:xfrm>
          <a:prstGeom prst="rect">
            <a:avLst/>
          </a:prstGeom>
          <a:solidFill>
            <a:srgbClr val="272525"/>
          </a:solidFill>
        </p:spPr>
      </p:sp>
      <p:sp>
        <p:nvSpPr>
          <p:cNvPr id="9" name="AutoShape 9"/>
          <p:cNvSpPr/>
          <p:nvPr/>
        </p:nvSpPr>
        <p:spPr>
          <a:xfrm>
            <a:off x="9139238" y="2819211"/>
            <a:ext cx="9525" cy="8308167"/>
          </a:xfrm>
          <a:prstGeom prst="rect">
            <a:avLst/>
          </a:prstGeom>
          <a:solidFill>
            <a:srgbClr val="272525"/>
          </a:solidFill>
        </p:spPr>
      </p:sp>
      <p:sp>
        <p:nvSpPr>
          <p:cNvPr id="10" name="AutoShape 10"/>
          <p:cNvSpPr/>
          <p:nvPr/>
        </p:nvSpPr>
        <p:spPr>
          <a:xfrm>
            <a:off x="4762" y="1461820"/>
            <a:ext cx="18288000" cy="9525"/>
          </a:xfrm>
          <a:prstGeom prst="rect">
            <a:avLst/>
          </a:prstGeom>
          <a:solidFill>
            <a:srgbClr val="272525"/>
          </a:solidFill>
        </p:spPr>
      </p:sp>
      <p:grpSp>
        <p:nvGrpSpPr>
          <p:cNvPr id="11" name="Group 11"/>
          <p:cNvGrpSpPr/>
          <p:nvPr/>
        </p:nvGrpSpPr>
        <p:grpSpPr>
          <a:xfrm>
            <a:off x="16639684" y="732845"/>
            <a:ext cx="531021" cy="53102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11836" y="936230"/>
            <a:ext cx="186716" cy="124251"/>
          </a:xfrm>
          <a:prstGeom prst="rect">
            <a:avLst/>
          </a:prstGeom>
        </p:spPr>
      </p:pic>
      <p:pic>
        <p:nvPicPr>
          <p:cNvPr id="14" name="Picture 14"/>
          <p:cNvPicPr>
            <a:picLocks noChangeAspect="1"/>
          </p:cNvPicPr>
          <p:nvPr/>
        </p:nvPicPr>
        <p:blipFill>
          <a:blip r:embed="rId4"/>
          <a:srcRect/>
          <a:stretch>
            <a:fillRect/>
          </a:stretch>
        </p:blipFill>
        <p:spPr>
          <a:xfrm>
            <a:off x="835254" y="410640"/>
            <a:ext cx="4975997" cy="1051179"/>
          </a:xfrm>
          <a:prstGeom prst="rect">
            <a:avLst/>
          </a:prstGeom>
        </p:spPr>
      </p:pic>
      <p:sp>
        <p:nvSpPr>
          <p:cNvPr id="15" name="TextBox 15"/>
          <p:cNvSpPr txBox="1"/>
          <p:nvPr/>
        </p:nvSpPr>
        <p:spPr>
          <a:xfrm>
            <a:off x="1033463" y="1669353"/>
            <a:ext cx="16230600" cy="863600"/>
          </a:xfrm>
          <a:prstGeom prst="rect">
            <a:avLst/>
          </a:prstGeom>
        </p:spPr>
        <p:txBody>
          <a:bodyPr lIns="0" tIns="0" rIns="0" bIns="0" rtlCol="0" anchor="t">
            <a:spAutoFit/>
          </a:bodyPr>
          <a:lstStyle/>
          <a:p>
            <a:pPr algn="ctr">
              <a:lnSpc>
                <a:spcPts val="6839"/>
              </a:lnSpc>
            </a:pPr>
            <a:r>
              <a:rPr lang="en-US" sz="5699">
                <a:solidFill>
                  <a:srgbClr val="272525"/>
                </a:solidFill>
                <a:latin typeface="Libre Baskerville"/>
              </a:rPr>
              <a:t>Two Types of Communication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0" y="1978833"/>
            <a:ext cx="18288000" cy="9525"/>
          </a:xfrm>
          <a:prstGeom prst="rect">
            <a:avLst/>
          </a:prstGeom>
          <a:solidFill>
            <a:srgbClr val="F4F4F4"/>
          </a:solidFill>
        </p:spPr>
      </p:sp>
      <p:grpSp>
        <p:nvGrpSpPr>
          <p:cNvPr id="3" name="Group 3"/>
          <p:cNvGrpSpPr/>
          <p:nvPr/>
        </p:nvGrpSpPr>
        <p:grpSpPr>
          <a:xfrm>
            <a:off x="16780705" y="880179"/>
            <a:ext cx="531021" cy="53102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6" name="Picture 6"/>
          <p:cNvPicPr>
            <a:picLocks noChangeAspect="1"/>
          </p:cNvPicPr>
          <p:nvPr/>
        </p:nvPicPr>
        <p:blipFill>
          <a:blip r:embed="rId4"/>
          <a:srcRect/>
          <a:stretch>
            <a:fillRect/>
          </a:stretch>
        </p:blipFill>
        <p:spPr>
          <a:xfrm>
            <a:off x="976275" y="557974"/>
            <a:ext cx="4975997" cy="1051179"/>
          </a:xfrm>
          <a:prstGeom prst="rect">
            <a:avLst/>
          </a:prstGeom>
        </p:spPr>
      </p:pic>
      <p:grpSp>
        <p:nvGrpSpPr>
          <p:cNvPr id="7" name="Group 7"/>
          <p:cNvGrpSpPr/>
          <p:nvPr/>
        </p:nvGrpSpPr>
        <p:grpSpPr>
          <a:xfrm>
            <a:off x="10080734" y="7181217"/>
            <a:ext cx="4078166" cy="2077083"/>
            <a:chOff x="0" y="0"/>
            <a:chExt cx="4232037" cy="2155452"/>
          </a:xfrm>
        </p:grpSpPr>
        <p:sp>
          <p:nvSpPr>
            <p:cNvPr id="8" name="Freeform 8"/>
            <p:cNvSpPr/>
            <p:nvPr/>
          </p:nvSpPr>
          <p:spPr>
            <a:xfrm>
              <a:off x="0" y="0"/>
              <a:ext cx="4232037" cy="2155452"/>
            </a:xfrm>
            <a:custGeom>
              <a:avLst/>
              <a:gdLst/>
              <a:ahLst/>
              <a:cxnLst/>
              <a:rect l="l" t="t" r="r" b="b"/>
              <a:pathLst>
                <a:path w="4232037" h="2155452">
                  <a:moveTo>
                    <a:pt x="0" y="0"/>
                  </a:moveTo>
                  <a:lnTo>
                    <a:pt x="0" y="2155452"/>
                  </a:lnTo>
                  <a:lnTo>
                    <a:pt x="4232037" y="2155452"/>
                  </a:lnTo>
                  <a:lnTo>
                    <a:pt x="4232037" y="0"/>
                  </a:lnTo>
                  <a:lnTo>
                    <a:pt x="0" y="0"/>
                  </a:lnTo>
                  <a:close/>
                  <a:moveTo>
                    <a:pt x="4171077" y="2094492"/>
                  </a:moveTo>
                  <a:lnTo>
                    <a:pt x="59690" y="2094492"/>
                  </a:lnTo>
                  <a:lnTo>
                    <a:pt x="59690" y="59690"/>
                  </a:lnTo>
                  <a:lnTo>
                    <a:pt x="4171077" y="59690"/>
                  </a:lnTo>
                  <a:lnTo>
                    <a:pt x="4171077" y="2094492"/>
                  </a:lnTo>
                  <a:close/>
                </a:path>
              </a:pathLst>
            </a:custGeom>
            <a:solidFill>
              <a:srgbClr val="992A25"/>
            </a:solidFill>
          </p:spPr>
        </p:sp>
      </p:grpSp>
      <p:grpSp>
        <p:nvGrpSpPr>
          <p:cNvPr id="9" name="Group 9"/>
          <p:cNvGrpSpPr/>
          <p:nvPr/>
        </p:nvGrpSpPr>
        <p:grpSpPr>
          <a:xfrm>
            <a:off x="667234" y="2340619"/>
            <a:ext cx="962709" cy="7398971"/>
            <a:chOff x="0" y="0"/>
            <a:chExt cx="859524" cy="6605936"/>
          </a:xfrm>
        </p:grpSpPr>
        <p:sp>
          <p:nvSpPr>
            <p:cNvPr id="10" name="Freeform 10"/>
            <p:cNvSpPr/>
            <p:nvPr/>
          </p:nvSpPr>
          <p:spPr>
            <a:xfrm>
              <a:off x="0" y="0"/>
              <a:ext cx="859524" cy="6605936"/>
            </a:xfrm>
            <a:custGeom>
              <a:avLst/>
              <a:gdLst/>
              <a:ahLst/>
              <a:cxnLst/>
              <a:rect l="l" t="t" r="r" b="b"/>
              <a:pathLst>
                <a:path w="859524" h="6605936">
                  <a:moveTo>
                    <a:pt x="0" y="0"/>
                  </a:moveTo>
                  <a:lnTo>
                    <a:pt x="0" y="6605936"/>
                  </a:lnTo>
                  <a:lnTo>
                    <a:pt x="859524" y="6605936"/>
                  </a:lnTo>
                  <a:lnTo>
                    <a:pt x="859524" y="0"/>
                  </a:lnTo>
                  <a:lnTo>
                    <a:pt x="0" y="0"/>
                  </a:lnTo>
                  <a:close/>
                  <a:moveTo>
                    <a:pt x="798564" y="6544976"/>
                  </a:moveTo>
                  <a:lnTo>
                    <a:pt x="59690" y="6544976"/>
                  </a:lnTo>
                  <a:lnTo>
                    <a:pt x="59690" y="59690"/>
                  </a:lnTo>
                  <a:lnTo>
                    <a:pt x="798564" y="59690"/>
                  </a:lnTo>
                  <a:lnTo>
                    <a:pt x="798564" y="6544976"/>
                  </a:lnTo>
                  <a:close/>
                </a:path>
              </a:pathLst>
            </a:custGeom>
            <a:solidFill>
              <a:srgbClr val="992A25"/>
            </a:solidFill>
          </p:spPr>
        </p:sp>
      </p:grpSp>
      <p:sp>
        <p:nvSpPr>
          <p:cNvPr id="11" name="TextBox 11"/>
          <p:cNvSpPr txBox="1"/>
          <p:nvPr/>
        </p:nvSpPr>
        <p:spPr>
          <a:xfrm rot="-5400000">
            <a:off x="-2838574" y="5757176"/>
            <a:ext cx="7907649" cy="481979"/>
          </a:xfrm>
          <a:prstGeom prst="rect">
            <a:avLst/>
          </a:prstGeom>
        </p:spPr>
        <p:txBody>
          <a:bodyPr lIns="0" tIns="0" rIns="0" bIns="0" rtlCol="0" anchor="t">
            <a:spAutoFit/>
          </a:bodyPr>
          <a:lstStyle/>
          <a:p>
            <a:pPr algn="ctr">
              <a:lnSpc>
                <a:spcPts val="3823"/>
              </a:lnSpc>
            </a:pPr>
            <a:r>
              <a:rPr lang="en-US" sz="2730" spc="409" dirty="0">
                <a:solidFill>
                  <a:srgbClr val="000000"/>
                </a:solidFill>
                <a:latin typeface="Roboto Bold"/>
              </a:rPr>
              <a:t>THE STORY AND LIFE OF A SAINT</a:t>
            </a:r>
          </a:p>
        </p:txBody>
      </p:sp>
      <p:grpSp>
        <p:nvGrpSpPr>
          <p:cNvPr id="12" name="Group 12"/>
          <p:cNvGrpSpPr/>
          <p:nvPr/>
        </p:nvGrpSpPr>
        <p:grpSpPr>
          <a:xfrm>
            <a:off x="4675086" y="4284502"/>
            <a:ext cx="10431862" cy="688080"/>
            <a:chOff x="0" y="0"/>
            <a:chExt cx="8975953" cy="592049"/>
          </a:xfrm>
        </p:grpSpPr>
        <p:sp>
          <p:nvSpPr>
            <p:cNvPr id="13" name="Freeform 13"/>
            <p:cNvSpPr/>
            <p:nvPr/>
          </p:nvSpPr>
          <p:spPr>
            <a:xfrm>
              <a:off x="0" y="0"/>
              <a:ext cx="8975953" cy="592049"/>
            </a:xfrm>
            <a:custGeom>
              <a:avLst/>
              <a:gdLst/>
              <a:ahLst/>
              <a:cxnLst/>
              <a:rect l="l" t="t" r="r" b="b"/>
              <a:pathLst>
                <a:path w="8975953" h="592049">
                  <a:moveTo>
                    <a:pt x="0" y="0"/>
                  </a:moveTo>
                  <a:lnTo>
                    <a:pt x="0" y="592049"/>
                  </a:lnTo>
                  <a:lnTo>
                    <a:pt x="8975953" y="592049"/>
                  </a:lnTo>
                  <a:lnTo>
                    <a:pt x="8975953" y="0"/>
                  </a:lnTo>
                  <a:lnTo>
                    <a:pt x="0" y="0"/>
                  </a:lnTo>
                  <a:close/>
                  <a:moveTo>
                    <a:pt x="8914993" y="531089"/>
                  </a:moveTo>
                  <a:lnTo>
                    <a:pt x="59690" y="531089"/>
                  </a:lnTo>
                  <a:lnTo>
                    <a:pt x="59690" y="59690"/>
                  </a:lnTo>
                  <a:lnTo>
                    <a:pt x="8914993" y="59690"/>
                  </a:lnTo>
                  <a:lnTo>
                    <a:pt x="8914993" y="531089"/>
                  </a:lnTo>
                  <a:close/>
                </a:path>
              </a:pathLst>
            </a:custGeom>
            <a:solidFill>
              <a:srgbClr val="992A25"/>
            </a:solidFill>
          </p:spPr>
        </p:sp>
      </p:grpSp>
      <p:sp>
        <p:nvSpPr>
          <p:cNvPr id="14" name="TextBox 14"/>
          <p:cNvSpPr txBox="1"/>
          <p:nvPr/>
        </p:nvSpPr>
        <p:spPr>
          <a:xfrm>
            <a:off x="3088658" y="4413562"/>
            <a:ext cx="13333908" cy="382335"/>
          </a:xfrm>
          <a:prstGeom prst="rect">
            <a:avLst/>
          </a:prstGeom>
        </p:spPr>
        <p:txBody>
          <a:bodyPr lIns="0" tIns="0" rIns="0" bIns="0" rtlCol="0" anchor="t">
            <a:spAutoFit/>
          </a:bodyPr>
          <a:lstStyle/>
          <a:p>
            <a:pPr algn="ctr">
              <a:lnSpc>
                <a:spcPts val="3081"/>
              </a:lnSpc>
            </a:pPr>
            <a:r>
              <a:rPr lang="en-US" sz="2200" spc="330">
                <a:solidFill>
                  <a:srgbClr val="000000"/>
                </a:solidFill>
                <a:latin typeface="Roboto Bold"/>
              </a:rPr>
              <a:t>RESOURCES AND MATERIALS TO AID COMMUNICATION</a:t>
            </a:r>
          </a:p>
        </p:txBody>
      </p:sp>
      <p:sp>
        <p:nvSpPr>
          <p:cNvPr id="15" name="TextBox 15"/>
          <p:cNvSpPr txBox="1"/>
          <p:nvPr/>
        </p:nvSpPr>
        <p:spPr>
          <a:xfrm>
            <a:off x="10371955" y="7512668"/>
            <a:ext cx="3495723" cy="1396040"/>
          </a:xfrm>
          <a:prstGeom prst="rect">
            <a:avLst/>
          </a:prstGeom>
        </p:spPr>
        <p:txBody>
          <a:bodyPr lIns="0" tIns="0" rIns="0" bIns="0" rtlCol="0" anchor="t">
            <a:spAutoFit/>
          </a:bodyPr>
          <a:lstStyle/>
          <a:p>
            <a:pPr algn="ctr">
              <a:lnSpc>
                <a:spcPts val="2757"/>
              </a:lnSpc>
            </a:pPr>
            <a:r>
              <a:rPr lang="en-US" sz="1969" spc="295">
                <a:solidFill>
                  <a:srgbClr val="000000"/>
                </a:solidFill>
                <a:latin typeface="Roboto Bold"/>
              </a:rPr>
              <a:t>SHARED BY ORGANISATIONS AND DIOCESE LINKED TO THE CONGREGATION </a:t>
            </a:r>
          </a:p>
        </p:txBody>
      </p:sp>
      <p:grpSp>
        <p:nvGrpSpPr>
          <p:cNvPr id="16" name="Group 16"/>
          <p:cNvGrpSpPr/>
          <p:nvPr/>
        </p:nvGrpSpPr>
        <p:grpSpPr>
          <a:xfrm>
            <a:off x="4675086" y="8324228"/>
            <a:ext cx="5160669" cy="955457"/>
            <a:chOff x="0" y="0"/>
            <a:chExt cx="5355383" cy="991507"/>
          </a:xfrm>
        </p:grpSpPr>
        <p:sp>
          <p:nvSpPr>
            <p:cNvPr id="17" name="Freeform 17"/>
            <p:cNvSpPr/>
            <p:nvPr/>
          </p:nvSpPr>
          <p:spPr>
            <a:xfrm>
              <a:off x="0" y="0"/>
              <a:ext cx="5355383" cy="991507"/>
            </a:xfrm>
            <a:custGeom>
              <a:avLst/>
              <a:gdLst/>
              <a:ahLst/>
              <a:cxnLst/>
              <a:rect l="l" t="t" r="r" b="b"/>
              <a:pathLst>
                <a:path w="5355383" h="991507">
                  <a:moveTo>
                    <a:pt x="0" y="0"/>
                  </a:moveTo>
                  <a:lnTo>
                    <a:pt x="0" y="991507"/>
                  </a:lnTo>
                  <a:lnTo>
                    <a:pt x="5355383" y="991507"/>
                  </a:lnTo>
                  <a:lnTo>
                    <a:pt x="5355383" y="0"/>
                  </a:lnTo>
                  <a:lnTo>
                    <a:pt x="0" y="0"/>
                  </a:lnTo>
                  <a:close/>
                  <a:moveTo>
                    <a:pt x="5294423" y="930546"/>
                  </a:moveTo>
                  <a:lnTo>
                    <a:pt x="59690" y="930546"/>
                  </a:lnTo>
                  <a:lnTo>
                    <a:pt x="59690" y="59690"/>
                  </a:lnTo>
                  <a:lnTo>
                    <a:pt x="5294423" y="59690"/>
                  </a:lnTo>
                  <a:lnTo>
                    <a:pt x="5294423" y="930546"/>
                  </a:lnTo>
                  <a:close/>
                </a:path>
              </a:pathLst>
            </a:custGeom>
            <a:solidFill>
              <a:srgbClr val="992A25"/>
            </a:solidFill>
          </p:spPr>
        </p:sp>
      </p:grpSp>
      <p:sp>
        <p:nvSpPr>
          <p:cNvPr id="18" name="TextBox 18"/>
          <p:cNvSpPr txBox="1"/>
          <p:nvPr/>
        </p:nvSpPr>
        <p:spPr>
          <a:xfrm>
            <a:off x="4675086" y="8425015"/>
            <a:ext cx="5160669" cy="715784"/>
          </a:xfrm>
          <a:prstGeom prst="rect">
            <a:avLst/>
          </a:prstGeom>
        </p:spPr>
        <p:txBody>
          <a:bodyPr lIns="0" tIns="0" rIns="0" bIns="0" rtlCol="0" anchor="t">
            <a:spAutoFit/>
          </a:bodyPr>
          <a:lstStyle/>
          <a:p>
            <a:pPr algn="ctr">
              <a:lnSpc>
                <a:spcPts val="2878"/>
              </a:lnSpc>
            </a:pPr>
            <a:r>
              <a:rPr lang="en-US" sz="2056" spc="308">
                <a:solidFill>
                  <a:srgbClr val="000000"/>
                </a:solidFill>
                <a:latin typeface="Roboto Bold"/>
              </a:rPr>
              <a:t> COLOUR, IMAGE AND VISUAL</a:t>
            </a:r>
          </a:p>
          <a:p>
            <a:pPr algn="ctr">
              <a:lnSpc>
                <a:spcPts val="2878"/>
              </a:lnSpc>
            </a:pPr>
            <a:r>
              <a:rPr lang="en-US" sz="2056" spc="308">
                <a:solidFill>
                  <a:srgbClr val="000000"/>
                </a:solidFill>
                <a:latin typeface="Roboto Bold"/>
              </a:rPr>
              <a:t>IDENTITY GUIDE</a:t>
            </a:r>
          </a:p>
        </p:txBody>
      </p:sp>
      <p:grpSp>
        <p:nvGrpSpPr>
          <p:cNvPr id="19" name="Group 19"/>
          <p:cNvGrpSpPr/>
          <p:nvPr/>
        </p:nvGrpSpPr>
        <p:grpSpPr>
          <a:xfrm>
            <a:off x="6955213" y="2340619"/>
            <a:ext cx="5761083" cy="692451"/>
            <a:chOff x="0" y="0"/>
            <a:chExt cx="6971916" cy="837987"/>
          </a:xfrm>
        </p:grpSpPr>
        <p:sp>
          <p:nvSpPr>
            <p:cNvPr id="20" name="Freeform 20"/>
            <p:cNvSpPr/>
            <p:nvPr/>
          </p:nvSpPr>
          <p:spPr>
            <a:xfrm>
              <a:off x="0" y="0"/>
              <a:ext cx="6971916" cy="837987"/>
            </a:xfrm>
            <a:custGeom>
              <a:avLst/>
              <a:gdLst/>
              <a:ahLst/>
              <a:cxnLst/>
              <a:rect l="l" t="t" r="r" b="b"/>
              <a:pathLst>
                <a:path w="6971916" h="837987">
                  <a:moveTo>
                    <a:pt x="0" y="0"/>
                  </a:moveTo>
                  <a:lnTo>
                    <a:pt x="0" y="837987"/>
                  </a:lnTo>
                  <a:lnTo>
                    <a:pt x="6971916" y="837987"/>
                  </a:lnTo>
                  <a:lnTo>
                    <a:pt x="6971916" y="0"/>
                  </a:lnTo>
                  <a:lnTo>
                    <a:pt x="0" y="0"/>
                  </a:lnTo>
                  <a:close/>
                  <a:moveTo>
                    <a:pt x="6910956" y="777027"/>
                  </a:moveTo>
                  <a:lnTo>
                    <a:pt x="59690" y="777027"/>
                  </a:lnTo>
                  <a:lnTo>
                    <a:pt x="59690" y="59690"/>
                  </a:lnTo>
                  <a:lnTo>
                    <a:pt x="6910956" y="59690"/>
                  </a:lnTo>
                  <a:lnTo>
                    <a:pt x="6910956" y="777027"/>
                  </a:lnTo>
                  <a:close/>
                </a:path>
              </a:pathLst>
            </a:custGeom>
            <a:solidFill>
              <a:srgbClr val="992A25"/>
            </a:solidFill>
          </p:spPr>
        </p:sp>
      </p:grpSp>
      <p:grpSp>
        <p:nvGrpSpPr>
          <p:cNvPr id="21" name="Group 21"/>
          <p:cNvGrpSpPr/>
          <p:nvPr/>
        </p:nvGrpSpPr>
        <p:grpSpPr>
          <a:xfrm>
            <a:off x="4675086" y="3286960"/>
            <a:ext cx="10431862" cy="688080"/>
            <a:chOff x="0" y="0"/>
            <a:chExt cx="8975953" cy="592049"/>
          </a:xfrm>
        </p:grpSpPr>
        <p:sp>
          <p:nvSpPr>
            <p:cNvPr id="22" name="Freeform 22"/>
            <p:cNvSpPr/>
            <p:nvPr/>
          </p:nvSpPr>
          <p:spPr>
            <a:xfrm>
              <a:off x="0" y="0"/>
              <a:ext cx="8975953" cy="592049"/>
            </a:xfrm>
            <a:custGeom>
              <a:avLst/>
              <a:gdLst/>
              <a:ahLst/>
              <a:cxnLst/>
              <a:rect l="l" t="t" r="r" b="b"/>
              <a:pathLst>
                <a:path w="8975953" h="592049">
                  <a:moveTo>
                    <a:pt x="0" y="0"/>
                  </a:moveTo>
                  <a:lnTo>
                    <a:pt x="0" y="592049"/>
                  </a:lnTo>
                  <a:lnTo>
                    <a:pt x="8975953" y="592049"/>
                  </a:lnTo>
                  <a:lnTo>
                    <a:pt x="8975953" y="0"/>
                  </a:lnTo>
                  <a:lnTo>
                    <a:pt x="0" y="0"/>
                  </a:lnTo>
                  <a:close/>
                  <a:moveTo>
                    <a:pt x="8914993" y="531089"/>
                  </a:moveTo>
                  <a:lnTo>
                    <a:pt x="59690" y="531089"/>
                  </a:lnTo>
                  <a:lnTo>
                    <a:pt x="59690" y="59690"/>
                  </a:lnTo>
                  <a:lnTo>
                    <a:pt x="8914993" y="59690"/>
                  </a:lnTo>
                  <a:lnTo>
                    <a:pt x="8914993" y="531089"/>
                  </a:lnTo>
                  <a:close/>
                </a:path>
              </a:pathLst>
            </a:custGeom>
            <a:solidFill>
              <a:srgbClr val="992A25"/>
            </a:solidFill>
          </p:spPr>
        </p:sp>
      </p:grpSp>
      <p:sp>
        <p:nvSpPr>
          <p:cNvPr id="23" name="TextBox 23"/>
          <p:cNvSpPr txBox="1"/>
          <p:nvPr/>
        </p:nvSpPr>
        <p:spPr>
          <a:xfrm>
            <a:off x="4266979" y="2480714"/>
            <a:ext cx="11003884" cy="1340420"/>
          </a:xfrm>
          <a:prstGeom prst="rect">
            <a:avLst/>
          </a:prstGeom>
        </p:spPr>
        <p:txBody>
          <a:bodyPr lIns="0" tIns="0" rIns="0" bIns="0" rtlCol="0" anchor="t">
            <a:spAutoFit/>
          </a:bodyPr>
          <a:lstStyle/>
          <a:p>
            <a:pPr algn="ctr">
              <a:lnSpc>
                <a:spcPts val="3565"/>
              </a:lnSpc>
            </a:pPr>
            <a:r>
              <a:rPr lang="en-US" sz="2300" spc="345">
                <a:solidFill>
                  <a:srgbClr val="000000"/>
                </a:solidFill>
                <a:latin typeface="Roboto Bold"/>
              </a:rPr>
              <a:t> SOCIAL MEDIA PRESENCE </a:t>
            </a:r>
          </a:p>
          <a:p>
            <a:pPr algn="ctr">
              <a:lnSpc>
                <a:spcPts val="3565"/>
              </a:lnSpc>
            </a:pPr>
            <a:endParaRPr lang="en-US" sz="2300" spc="345">
              <a:solidFill>
                <a:srgbClr val="000000"/>
              </a:solidFill>
              <a:latin typeface="Roboto Bold"/>
            </a:endParaRPr>
          </a:p>
          <a:p>
            <a:pPr algn="ctr">
              <a:lnSpc>
                <a:spcPts val="3565"/>
              </a:lnSpc>
            </a:pPr>
            <a:r>
              <a:rPr lang="en-US" sz="2300" spc="345">
                <a:solidFill>
                  <a:srgbClr val="000000"/>
                </a:solidFill>
                <a:latin typeface="Roboto Bold"/>
              </a:rPr>
              <a:t>ADVERTISMENT AND POSITIVE NARRATIVE DISRUPTION</a:t>
            </a:r>
          </a:p>
        </p:txBody>
      </p:sp>
      <p:grpSp>
        <p:nvGrpSpPr>
          <p:cNvPr id="24" name="Group 24"/>
          <p:cNvGrpSpPr/>
          <p:nvPr/>
        </p:nvGrpSpPr>
        <p:grpSpPr>
          <a:xfrm>
            <a:off x="4675086" y="7181217"/>
            <a:ext cx="5080526" cy="981889"/>
            <a:chOff x="0" y="0"/>
            <a:chExt cx="5130291" cy="991507"/>
          </a:xfrm>
        </p:grpSpPr>
        <p:sp>
          <p:nvSpPr>
            <p:cNvPr id="25" name="Freeform 25"/>
            <p:cNvSpPr/>
            <p:nvPr/>
          </p:nvSpPr>
          <p:spPr>
            <a:xfrm>
              <a:off x="0" y="0"/>
              <a:ext cx="5130291" cy="991507"/>
            </a:xfrm>
            <a:custGeom>
              <a:avLst/>
              <a:gdLst/>
              <a:ahLst/>
              <a:cxnLst/>
              <a:rect l="l" t="t" r="r" b="b"/>
              <a:pathLst>
                <a:path w="5130291" h="991507">
                  <a:moveTo>
                    <a:pt x="0" y="0"/>
                  </a:moveTo>
                  <a:lnTo>
                    <a:pt x="0" y="991507"/>
                  </a:lnTo>
                  <a:lnTo>
                    <a:pt x="5130291" y="991507"/>
                  </a:lnTo>
                  <a:lnTo>
                    <a:pt x="5130291" y="0"/>
                  </a:lnTo>
                  <a:lnTo>
                    <a:pt x="0" y="0"/>
                  </a:lnTo>
                  <a:close/>
                  <a:moveTo>
                    <a:pt x="5069331" y="930546"/>
                  </a:moveTo>
                  <a:lnTo>
                    <a:pt x="59690" y="930546"/>
                  </a:lnTo>
                  <a:lnTo>
                    <a:pt x="59690" y="59690"/>
                  </a:lnTo>
                  <a:lnTo>
                    <a:pt x="5069331" y="59690"/>
                  </a:lnTo>
                  <a:lnTo>
                    <a:pt x="5069331" y="930546"/>
                  </a:lnTo>
                  <a:close/>
                </a:path>
              </a:pathLst>
            </a:custGeom>
            <a:solidFill>
              <a:srgbClr val="992A25"/>
            </a:solidFill>
          </p:spPr>
        </p:sp>
      </p:grpSp>
      <p:sp>
        <p:nvSpPr>
          <p:cNvPr id="26" name="TextBox 26"/>
          <p:cNvSpPr txBox="1"/>
          <p:nvPr/>
        </p:nvSpPr>
        <p:spPr>
          <a:xfrm>
            <a:off x="3464273" y="7268505"/>
            <a:ext cx="7766966" cy="759688"/>
          </a:xfrm>
          <a:prstGeom prst="rect">
            <a:avLst/>
          </a:prstGeom>
        </p:spPr>
        <p:txBody>
          <a:bodyPr lIns="0" tIns="0" rIns="0" bIns="0" rtlCol="0" anchor="t">
            <a:spAutoFit/>
          </a:bodyPr>
          <a:lstStyle/>
          <a:p>
            <a:pPr algn="ctr">
              <a:lnSpc>
                <a:spcPts val="3024"/>
              </a:lnSpc>
            </a:pPr>
            <a:r>
              <a:rPr lang="en-US" sz="2160" spc="324">
                <a:solidFill>
                  <a:srgbClr val="000000"/>
                </a:solidFill>
                <a:latin typeface="Roboto Bold"/>
              </a:rPr>
              <a:t>PUBLIC RELATIONS</a:t>
            </a:r>
          </a:p>
          <a:p>
            <a:pPr algn="ctr">
              <a:lnSpc>
                <a:spcPts val="3024"/>
              </a:lnSpc>
            </a:pPr>
            <a:r>
              <a:rPr lang="en-US" sz="2160" spc="324">
                <a:solidFill>
                  <a:srgbClr val="000000"/>
                </a:solidFill>
                <a:latin typeface="Roboto Bold"/>
              </a:rPr>
              <a:t>AND NETWORKING </a:t>
            </a:r>
          </a:p>
        </p:txBody>
      </p:sp>
      <p:sp>
        <p:nvSpPr>
          <p:cNvPr id="27" name="TextBox 27"/>
          <p:cNvSpPr txBox="1"/>
          <p:nvPr/>
        </p:nvSpPr>
        <p:spPr>
          <a:xfrm rot="5400000">
            <a:off x="13527307" y="5736872"/>
            <a:ext cx="7234794" cy="442289"/>
          </a:xfrm>
          <a:prstGeom prst="rect">
            <a:avLst/>
          </a:prstGeom>
        </p:spPr>
        <p:txBody>
          <a:bodyPr lIns="0" tIns="0" rIns="0" bIns="0" rtlCol="0" anchor="t">
            <a:spAutoFit/>
          </a:bodyPr>
          <a:lstStyle/>
          <a:p>
            <a:pPr algn="ctr">
              <a:lnSpc>
                <a:spcPts val="3545"/>
              </a:lnSpc>
            </a:pPr>
            <a:r>
              <a:rPr lang="en-US" sz="2532" spc="379">
                <a:solidFill>
                  <a:srgbClr val="000000"/>
                </a:solidFill>
                <a:latin typeface="Roboto Bold"/>
              </a:rPr>
              <a:t>MISSION-FOCUSSED ENCOUNTER</a:t>
            </a:r>
          </a:p>
        </p:txBody>
      </p:sp>
      <p:grpSp>
        <p:nvGrpSpPr>
          <p:cNvPr id="28" name="Group 28"/>
          <p:cNvGrpSpPr/>
          <p:nvPr/>
        </p:nvGrpSpPr>
        <p:grpSpPr>
          <a:xfrm>
            <a:off x="16658218" y="2526360"/>
            <a:ext cx="962709" cy="6836654"/>
            <a:chOff x="0" y="0"/>
            <a:chExt cx="859524" cy="6103889"/>
          </a:xfrm>
        </p:grpSpPr>
        <p:sp>
          <p:nvSpPr>
            <p:cNvPr id="29" name="Freeform 29"/>
            <p:cNvSpPr/>
            <p:nvPr/>
          </p:nvSpPr>
          <p:spPr>
            <a:xfrm>
              <a:off x="0" y="0"/>
              <a:ext cx="859524" cy="6103889"/>
            </a:xfrm>
            <a:custGeom>
              <a:avLst/>
              <a:gdLst/>
              <a:ahLst/>
              <a:cxnLst/>
              <a:rect l="l" t="t" r="r" b="b"/>
              <a:pathLst>
                <a:path w="859524" h="6103889">
                  <a:moveTo>
                    <a:pt x="0" y="0"/>
                  </a:moveTo>
                  <a:lnTo>
                    <a:pt x="0" y="6103889"/>
                  </a:lnTo>
                  <a:lnTo>
                    <a:pt x="859524" y="6103889"/>
                  </a:lnTo>
                  <a:lnTo>
                    <a:pt x="859524" y="0"/>
                  </a:lnTo>
                  <a:lnTo>
                    <a:pt x="0" y="0"/>
                  </a:lnTo>
                  <a:close/>
                  <a:moveTo>
                    <a:pt x="798564" y="6042929"/>
                  </a:moveTo>
                  <a:lnTo>
                    <a:pt x="59690" y="6042929"/>
                  </a:lnTo>
                  <a:lnTo>
                    <a:pt x="59690" y="59690"/>
                  </a:lnTo>
                  <a:lnTo>
                    <a:pt x="798564" y="59690"/>
                  </a:lnTo>
                  <a:lnTo>
                    <a:pt x="798564" y="6042929"/>
                  </a:lnTo>
                  <a:close/>
                </a:path>
              </a:pathLst>
            </a:custGeom>
            <a:solidFill>
              <a:srgbClr val="992A25"/>
            </a:solidFill>
          </p:spPr>
        </p:sp>
      </p:grpSp>
      <p:grpSp>
        <p:nvGrpSpPr>
          <p:cNvPr id="30" name="Group 30"/>
          <p:cNvGrpSpPr/>
          <p:nvPr/>
        </p:nvGrpSpPr>
        <p:grpSpPr>
          <a:xfrm>
            <a:off x="2125949" y="6855394"/>
            <a:ext cx="962709" cy="2884196"/>
            <a:chOff x="0" y="0"/>
            <a:chExt cx="859524" cy="2575063"/>
          </a:xfrm>
        </p:grpSpPr>
        <p:sp>
          <p:nvSpPr>
            <p:cNvPr id="31" name="Freeform 31"/>
            <p:cNvSpPr/>
            <p:nvPr/>
          </p:nvSpPr>
          <p:spPr>
            <a:xfrm>
              <a:off x="0" y="0"/>
              <a:ext cx="859524" cy="2575063"/>
            </a:xfrm>
            <a:custGeom>
              <a:avLst/>
              <a:gdLst/>
              <a:ahLst/>
              <a:cxnLst/>
              <a:rect l="l" t="t" r="r" b="b"/>
              <a:pathLst>
                <a:path w="859524" h="2575063">
                  <a:moveTo>
                    <a:pt x="0" y="0"/>
                  </a:moveTo>
                  <a:lnTo>
                    <a:pt x="0" y="2575063"/>
                  </a:lnTo>
                  <a:lnTo>
                    <a:pt x="859524" y="2575063"/>
                  </a:lnTo>
                  <a:lnTo>
                    <a:pt x="859524" y="0"/>
                  </a:lnTo>
                  <a:lnTo>
                    <a:pt x="0" y="0"/>
                  </a:lnTo>
                  <a:close/>
                  <a:moveTo>
                    <a:pt x="798564" y="2514103"/>
                  </a:moveTo>
                  <a:lnTo>
                    <a:pt x="59690" y="2514103"/>
                  </a:lnTo>
                  <a:lnTo>
                    <a:pt x="59690" y="59690"/>
                  </a:lnTo>
                  <a:lnTo>
                    <a:pt x="798564" y="59690"/>
                  </a:lnTo>
                  <a:lnTo>
                    <a:pt x="798564" y="2514103"/>
                  </a:lnTo>
                  <a:close/>
                </a:path>
              </a:pathLst>
            </a:custGeom>
            <a:solidFill>
              <a:srgbClr val="992A25"/>
            </a:solidFill>
          </p:spPr>
        </p:sp>
      </p:grpSp>
      <p:grpSp>
        <p:nvGrpSpPr>
          <p:cNvPr id="32" name="Group 32"/>
          <p:cNvGrpSpPr/>
          <p:nvPr/>
        </p:nvGrpSpPr>
        <p:grpSpPr>
          <a:xfrm>
            <a:off x="2125949" y="2371013"/>
            <a:ext cx="962709" cy="2884196"/>
            <a:chOff x="0" y="0"/>
            <a:chExt cx="859524" cy="2575063"/>
          </a:xfrm>
        </p:grpSpPr>
        <p:sp>
          <p:nvSpPr>
            <p:cNvPr id="33" name="Freeform 33"/>
            <p:cNvSpPr/>
            <p:nvPr/>
          </p:nvSpPr>
          <p:spPr>
            <a:xfrm>
              <a:off x="0" y="0"/>
              <a:ext cx="859524" cy="2575063"/>
            </a:xfrm>
            <a:custGeom>
              <a:avLst/>
              <a:gdLst/>
              <a:ahLst/>
              <a:cxnLst/>
              <a:rect l="l" t="t" r="r" b="b"/>
              <a:pathLst>
                <a:path w="859524" h="2575063">
                  <a:moveTo>
                    <a:pt x="0" y="0"/>
                  </a:moveTo>
                  <a:lnTo>
                    <a:pt x="0" y="2575063"/>
                  </a:lnTo>
                  <a:lnTo>
                    <a:pt x="859524" y="2575063"/>
                  </a:lnTo>
                  <a:lnTo>
                    <a:pt x="859524" y="0"/>
                  </a:lnTo>
                  <a:lnTo>
                    <a:pt x="0" y="0"/>
                  </a:lnTo>
                  <a:close/>
                  <a:moveTo>
                    <a:pt x="798564" y="2514103"/>
                  </a:moveTo>
                  <a:lnTo>
                    <a:pt x="59690" y="2514103"/>
                  </a:lnTo>
                  <a:lnTo>
                    <a:pt x="59690" y="59690"/>
                  </a:lnTo>
                  <a:lnTo>
                    <a:pt x="798564" y="59690"/>
                  </a:lnTo>
                  <a:lnTo>
                    <a:pt x="798564" y="2514103"/>
                  </a:lnTo>
                  <a:close/>
                </a:path>
              </a:pathLst>
            </a:custGeom>
            <a:solidFill>
              <a:srgbClr val="992A25"/>
            </a:solidFill>
          </p:spPr>
        </p:sp>
      </p:grpSp>
      <p:sp>
        <p:nvSpPr>
          <p:cNvPr id="34" name="TextBox 34"/>
          <p:cNvSpPr txBox="1"/>
          <p:nvPr/>
        </p:nvSpPr>
        <p:spPr>
          <a:xfrm rot="-5400000">
            <a:off x="1319724" y="8195410"/>
            <a:ext cx="2527535" cy="427772"/>
          </a:xfrm>
          <a:prstGeom prst="rect">
            <a:avLst/>
          </a:prstGeom>
        </p:spPr>
        <p:txBody>
          <a:bodyPr lIns="0" tIns="0" rIns="0" bIns="0" rtlCol="0" anchor="t">
            <a:spAutoFit/>
          </a:bodyPr>
          <a:lstStyle/>
          <a:p>
            <a:pPr algn="ctr">
              <a:lnSpc>
                <a:spcPts val="3499"/>
              </a:lnSpc>
            </a:pPr>
            <a:r>
              <a:rPr lang="en-US" sz="2499" spc="374" dirty="0">
                <a:solidFill>
                  <a:srgbClr val="000000"/>
                </a:solidFill>
                <a:latin typeface="Roboto"/>
              </a:rPr>
              <a:t>INTERNAL</a:t>
            </a:r>
          </a:p>
        </p:txBody>
      </p:sp>
      <p:sp>
        <p:nvSpPr>
          <p:cNvPr id="35" name="TextBox 35"/>
          <p:cNvSpPr txBox="1"/>
          <p:nvPr/>
        </p:nvSpPr>
        <p:spPr>
          <a:xfrm rot="-5400000">
            <a:off x="1319724" y="3599224"/>
            <a:ext cx="2527535" cy="427772"/>
          </a:xfrm>
          <a:prstGeom prst="rect">
            <a:avLst/>
          </a:prstGeom>
        </p:spPr>
        <p:txBody>
          <a:bodyPr lIns="0" tIns="0" rIns="0" bIns="0" rtlCol="0" anchor="t">
            <a:spAutoFit/>
          </a:bodyPr>
          <a:lstStyle/>
          <a:p>
            <a:pPr algn="ctr">
              <a:lnSpc>
                <a:spcPts val="3499"/>
              </a:lnSpc>
            </a:pPr>
            <a:r>
              <a:rPr lang="en-US" sz="2499" spc="374" dirty="0">
                <a:solidFill>
                  <a:srgbClr val="000000"/>
                </a:solidFill>
                <a:latin typeface="Roboto"/>
              </a:rPr>
              <a:t>EXTERNAL</a:t>
            </a:r>
          </a:p>
        </p:txBody>
      </p:sp>
      <p:sp>
        <p:nvSpPr>
          <p:cNvPr id="36" name="AutoShape 36"/>
          <p:cNvSpPr/>
          <p:nvPr/>
        </p:nvSpPr>
        <p:spPr>
          <a:xfrm rot="-70131">
            <a:off x="1629322" y="3797322"/>
            <a:ext cx="498209" cy="0"/>
          </a:xfrm>
          <a:prstGeom prst="line">
            <a:avLst/>
          </a:prstGeom>
          <a:ln w="47625" cap="rnd">
            <a:solidFill>
              <a:srgbClr val="992A25"/>
            </a:solidFill>
            <a:prstDash val="solid"/>
            <a:headEnd type="none" w="sm" len="sm"/>
            <a:tailEnd type="none" w="sm" len="sm"/>
          </a:ln>
        </p:spPr>
      </p:sp>
      <p:sp>
        <p:nvSpPr>
          <p:cNvPr id="37" name="AutoShape 37"/>
          <p:cNvSpPr/>
          <p:nvPr/>
        </p:nvSpPr>
        <p:spPr>
          <a:xfrm rot="-70131">
            <a:off x="1627307" y="8139293"/>
            <a:ext cx="498209" cy="0"/>
          </a:xfrm>
          <a:prstGeom prst="line">
            <a:avLst/>
          </a:prstGeom>
          <a:ln w="47625" cap="rnd">
            <a:solidFill>
              <a:srgbClr val="992A25"/>
            </a:solidFill>
            <a:prstDash val="solid"/>
            <a:headEnd type="none" w="sm" len="sm"/>
            <a:tailEnd type="none" w="sm" len="sm"/>
          </a:ln>
        </p:spPr>
      </p:sp>
      <p:sp>
        <p:nvSpPr>
          <p:cNvPr id="38" name="AutoShape 38"/>
          <p:cNvSpPr/>
          <p:nvPr/>
        </p:nvSpPr>
        <p:spPr>
          <a:xfrm>
            <a:off x="3040772" y="8191995"/>
            <a:ext cx="1182863" cy="0"/>
          </a:xfrm>
          <a:prstGeom prst="line">
            <a:avLst/>
          </a:prstGeom>
          <a:ln w="47625" cap="rnd">
            <a:solidFill>
              <a:srgbClr val="992A25"/>
            </a:solidFill>
            <a:prstDash val="solid"/>
            <a:headEnd type="none" w="sm" len="sm"/>
            <a:tailEnd type="none" w="sm" len="sm"/>
          </a:ln>
        </p:spPr>
      </p:sp>
      <p:sp>
        <p:nvSpPr>
          <p:cNvPr id="39" name="AutoShape 39"/>
          <p:cNvSpPr/>
          <p:nvPr/>
        </p:nvSpPr>
        <p:spPr>
          <a:xfrm>
            <a:off x="4175833" y="7653430"/>
            <a:ext cx="523112" cy="0"/>
          </a:xfrm>
          <a:prstGeom prst="line">
            <a:avLst/>
          </a:prstGeom>
          <a:ln w="47625" cap="rnd">
            <a:solidFill>
              <a:srgbClr val="992A25"/>
            </a:solidFill>
            <a:prstDash val="solid"/>
            <a:headEnd type="none" w="sm" len="sm"/>
            <a:tailEnd type="none" w="sm" len="sm"/>
          </a:ln>
        </p:spPr>
      </p:sp>
      <p:sp>
        <p:nvSpPr>
          <p:cNvPr id="40" name="AutoShape 40"/>
          <p:cNvSpPr/>
          <p:nvPr/>
        </p:nvSpPr>
        <p:spPr>
          <a:xfrm>
            <a:off x="4174988" y="8779206"/>
            <a:ext cx="524262" cy="0"/>
          </a:xfrm>
          <a:prstGeom prst="line">
            <a:avLst/>
          </a:prstGeom>
          <a:ln w="47625" cap="rnd">
            <a:solidFill>
              <a:srgbClr val="992A25"/>
            </a:solidFill>
            <a:prstDash val="solid"/>
            <a:headEnd type="none" w="sm" len="sm"/>
            <a:tailEnd type="none" w="sm" len="sm"/>
          </a:ln>
        </p:spPr>
      </p:sp>
      <p:sp>
        <p:nvSpPr>
          <p:cNvPr id="41" name="AutoShape 41"/>
          <p:cNvSpPr/>
          <p:nvPr/>
        </p:nvSpPr>
        <p:spPr>
          <a:xfrm rot="-5400000">
            <a:off x="3607274" y="8222174"/>
            <a:ext cx="1185097" cy="0"/>
          </a:xfrm>
          <a:prstGeom prst="line">
            <a:avLst/>
          </a:prstGeom>
          <a:ln w="47625" cap="rnd">
            <a:solidFill>
              <a:srgbClr val="992A25"/>
            </a:solidFill>
            <a:prstDash val="solid"/>
            <a:headEnd type="none" w="sm" len="sm"/>
            <a:tailEnd type="none" w="sm" len="sm"/>
          </a:ln>
        </p:spPr>
      </p:sp>
      <p:sp>
        <p:nvSpPr>
          <p:cNvPr id="42" name="AutoShape 42"/>
          <p:cNvSpPr/>
          <p:nvPr/>
        </p:nvSpPr>
        <p:spPr>
          <a:xfrm>
            <a:off x="3012804" y="3744620"/>
            <a:ext cx="1686446" cy="0"/>
          </a:xfrm>
          <a:prstGeom prst="line">
            <a:avLst/>
          </a:prstGeom>
          <a:ln w="47625" cap="rnd">
            <a:solidFill>
              <a:srgbClr val="992A25"/>
            </a:solidFill>
            <a:prstDash val="solid"/>
            <a:headEnd type="none" w="sm" len="sm"/>
            <a:tailEnd type="none" w="sm" len="sm"/>
          </a:ln>
        </p:spPr>
      </p:sp>
      <p:sp>
        <p:nvSpPr>
          <p:cNvPr id="43" name="AutoShape 43"/>
          <p:cNvSpPr/>
          <p:nvPr/>
        </p:nvSpPr>
        <p:spPr>
          <a:xfrm>
            <a:off x="4199822" y="2659413"/>
            <a:ext cx="2796847" cy="0"/>
          </a:xfrm>
          <a:prstGeom prst="line">
            <a:avLst/>
          </a:prstGeom>
          <a:ln w="47625" cap="rnd">
            <a:solidFill>
              <a:srgbClr val="992A25"/>
            </a:solidFill>
            <a:prstDash val="solid"/>
            <a:headEnd type="none" w="sm" len="sm"/>
            <a:tailEnd type="none" w="sm" len="sm"/>
          </a:ln>
        </p:spPr>
      </p:sp>
      <p:sp>
        <p:nvSpPr>
          <p:cNvPr id="44" name="AutoShape 44"/>
          <p:cNvSpPr/>
          <p:nvPr/>
        </p:nvSpPr>
        <p:spPr>
          <a:xfrm rot="-61680">
            <a:off x="4175729" y="4604719"/>
            <a:ext cx="567722" cy="0"/>
          </a:xfrm>
          <a:prstGeom prst="line">
            <a:avLst/>
          </a:prstGeom>
          <a:ln w="47625" cap="rnd">
            <a:solidFill>
              <a:srgbClr val="992A25"/>
            </a:solidFill>
            <a:prstDash val="solid"/>
            <a:headEnd type="none" w="sm" len="sm"/>
            <a:tailEnd type="none" w="sm" len="sm"/>
          </a:ln>
        </p:spPr>
      </p:sp>
      <p:sp>
        <p:nvSpPr>
          <p:cNvPr id="45" name="AutoShape 45"/>
          <p:cNvSpPr/>
          <p:nvPr/>
        </p:nvSpPr>
        <p:spPr>
          <a:xfrm rot="-5400000">
            <a:off x="3200813" y="3634610"/>
            <a:ext cx="1998018" cy="0"/>
          </a:xfrm>
          <a:prstGeom prst="line">
            <a:avLst/>
          </a:prstGeom>
          <a:ln w="47625" cap="rnd">
            <a:solidFill>
              <a:srgbClr val="992A25"/>
            </a:solidFill>
            <a:prstDash val="solid"/>
            <a:headEnd type="none" w="sm" len="sm"/>
            <a:tailEnd type="none" w="sm" len="sm"/>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562867" y="4303395"/>
            <a:ext cx="7107972" cy="1594485"/>
          </a:xfrm>
          <a:prstGeom prst="rect">
            <a:avLst/>
          </a:prstGeom>
        </p:spPr>
        <p:txBody>
          <a:bodyPr lIns="0" tIns="0" rIns="0" bIns="0" rtlCol="0" anchor="t">
            <a:spAutoFit/>
          </a:bodyPr>
          <a:lstStyle/>
          <a:p>
            <a:pPr>
              <a:lnSpc>
                <a:spcPts val="6439"/>
              </a:lnSpc>
            </a:pPr>
            <a:r>
              <a:rPr lang="en-US" sz="4600">
                <a:solidFill>
                  <a:srgbClr val="272525"/>
                </a:solidFill>
                <a:latin typeface="Libre Baskerville"/>
              </a:rPr>
              <a:t>Organizing the Internal Communication</a:t>
            </a:r>
          </a:p>
        </p:txBody>
      </p:sp>
      <p:sp>
        <p:nvSpPr>
          <p:cNvPr id="3" name="TextBox 3"/>
          <p:cNvSpPr txBox="1"/>
          <p:nvPr/>
        </p:nvSpPr>
        <p:spPr>
          <a:xfrm>
            <a:off x="9144000" y="3651121"/>
            <a:ext cx="7459085" cy="1418848"/>
          </a:xfrm>
          <a:prstGeom prst="rect">
            <a:avLst/>
          </a:prstGeom>
        </p:spPr>
        <p:txBody>
          <a:bodyPr lIns="0" tIns="0" rIns="0" bIns="0" rtlCol="0" anchor="t">
            <a:spAutoFit/>
          </a:bodyPr>
          <a:lstStyle/>
          <a:p>
            <a:pPr>
              <a:lnSpc>
                <a:spcPts val="3779"/>
              </a:lnSpc>
            </a:pPr>
            <a:r>
              <a:rPr lang="en-US" sz="2700">
                <a:solidFill>
                  <a:srgbClr val="992A25"/>
                </a:solidFill>
                <a:latin typeface="Roboto Bold"/>
              </a:rPr>
              <a:t>Who do we want to/need to engage for effective communication? Who needs to be involved in decision making or planning?</a:t>
            </a:r>
          </a:p>
        </p:txBody>
      </p:sp>
      <p:sp>
        <p:nvSpPr>
          <p:cNvPr id="4" name="TextBox 4"/>
          <p:cNvSpPr txBox="1"/>
          <p:nvPr/>
        </p:nvSpPr>
        <p:spPr>
          <a:xfrm>
            <a:off x="9163510" y="5596090"/>
            <a:ext cx="7830280" cy="912030"/>
          </a:xfrm>
          <a:prstGeom prst="rect">
            <a:avLst/>
          </a:prstGeom>
        </p:spPr>
        <p:txBody>
          <a:bodyPr lIns="0" tIns="0" rIns="0" bIns="0" rtlCol="0" anchor="t">
            <a:spAutoFit/>
          </a:bodyPr>
          <a:lstStyle/>
          <a:p>
            <a:pPr>
              <a:lnSpc>
                <a:spcPts val="3640"/>
              </a:lnSpc>
            </a:pPr>
            <a:r>
              <a:rPr lang="en-US" sz="2600">
                <a:solidFill>
                  <a:srgbClr val="992A25"/>
                </a:solidFill>
                <a:latin typeface="Roboto Bold"/>
              </a:rPr>
              <a:t>Who is responsible for content and style choices? How and by whom will they be considered?</a:t>
            </a:r>
          </a:p>
        </p:txBody>
      </p:sp>
      <p:sp>
        <p:nvSpPr>
          <p:cNvPr id="5" name="TextBox 5"/>
          <p:cNvSpPr txBox="1"/>
          <p:nvPr/>
        </p:nvSpPr>
        <p:spPr>
          <a:xfrm>
            <a:off x="9163510" y="7319360"/>
            <a:ext cx="6649924" cy="1372490"/>
          </a:xfrm>
          <a:prstGeom prst="rect">
            <a:avLst/>
          </a:prstGeom>
        </p:spPr>
        <p:txBody>
          <a:bodyPr lIns="0" tIns="0" rIns="0" bIns="0" rtlCol="0" anchor="t">
            <a:spAutoFit/>
          </a:bodyPr>
          <a:lstStyle/>
          <a:p>
            <a:pPr>
              <a:lnSpc>
                <a:spcPts val="3640"/>
              </a:lnSpc>
            </a:pPr>
            <a:r>
              <a:rPr lang="en-US" sz="2600">
                <a:solidFill>
                  <a:srgbClr val="992A25"/>
                </a:solidFill>
                <a:latin typeface="Roboto Bold"/>
              </a:rPr>
              <a:t>Who is responsible for public relations? Who will we reach out to or connect with?</a:t>
            </a:r>
          </a:p>
          <a:p>
            <a:pPr>
              <a:lnSpc>
                <a:spcPts val="3640"/>
              </a:lnSpc>
            </a:pPr>
            <a:endParaRPr lang="en-US" sz="2600">
              <a:solidFill>
                <a:srgbClr val="992A25"/>
              </a:solidFill>
              <a:latin typeface="Roboto Bold"/>
            </a:endParaRPr>
          </a:p>
        </p:txBody>
      </p:sp>
      <p:sp>
        <p:nvSpPr>
          <p:cNvPr id="6" name="AutoShape 6"/>
          <p:cNvSpPr/>
          <p:nvPr/>
        </p:nvSpPr>
        <p:spPr>
          <a:xfrm>
            <a:off x="0" y="1978833"/>
            <a:ext cx="18288000" cy="9525"/>
          </a:xfrm>
          <a:prstGeom prst="rect">
            <a:avLst/>
          </a:prstGeom>
          <a:solidFill>
            <a:srgbClr val="272525"/>
          </a:solidFill>
        </p:spPr>
      </p:sp>
      <p:sp>
        <p:nvSpPr>
          <p:cNvPr id="7" name="AutoShape 7"/>
          <p:cNvSpPr/>
          <p:nvPr/>
        </p:nvSpPr>
        <p:spPr>
          <a:xfrm>
            <a:off x="8020214" y="1988358"/>
            <a:ext cx="9525" cy="8308167"/>
          </a:xfrm>
          <a:prstGeom prst="rect">
            <a:avLst/>
          </a:prstGeom>
          <a:solidFill>
            <a:srgbClr val="272525"/>
          </a:solidFill>
        </p:spPr>
      </p:sp>
      <p:grpSp>
        <p:nvGrpSpPr>
          <p:cNvPr id="8" name="Group 8"/>
          <p:cNvGrpSpPr/>
          <p:nvPr/>
        </p:nvGrpSpPr>
        <p:grpSpPr>
          <a:xfrm>
            <a:off x="16728279" y="825315"/>
            <a:ext cx="531021" cy="53102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00432" y="1028700"/>
            <a:ext cx="186716" cy="124251"/>
          </a:xfrm>
          <a:prstGeom prst="rect">
            <a:avLst/>
          </a:prstGeom>
        </p:spPr>
      </p:pic>
      <p:pic>
        <p:nvPicPr>
          <p:cNvPr id="11" name="Picture 11"/>
          <p:cNvPicPr>
            <a:picLocks noChangeAspect="1"/>
          </p:cNvPicPr>
          <p:nvPr/>
        </p:nvPicPr>
        <p:blipFill>
          <a:blip r:embed="rId4"/>
          <a:srcRect/>
          <a:stretch>
            <a:fillRect/>
          </a:stretch>
        </p:blipFill>
        <p:spPr>
          <a:xfrm>
            <a:off x="923849" y="503110"/>
            <a:ext cx="4975997" cy="1051179"/>
          </a:xfrm>
          <a:prstGeom prst="rect">
            <a:avLst/>
          </a:prstGeom>
        </p:spPr>
      </p:pic>
      <p:grpSp>
        <p:nvGrpSpPr>
          <p:cNvPr id="12" name="Group 12"/>
          <p:cNvGrpSpPr/>
          <p:nvPr/>
        </p:nvGrpSpPr>
        <p:grpSpPr>
          <a:xfrm>
            <a:off x="578407" y="6508120"/>
            <a:ext cx="7092432" cy="1736780"/>
            <a:chOff x="0" y="0"/>
            <a:chExt cx="9456575" cy="2315707"/>
          </a:xfrm>
        </p:grpSpPr>
        <p:sp>
          <p:nvSpPr>
            <p:cNvPr id="13" name="TextBox 13"/>
            <p:cNvSpPr txBox="1"/>
            <p:nvPr/>
          </p:nvSpPr>
          <p:spPr>
            <a:xfrm>
              <a:off x="0" y="-47625"/>
              <a:ext cx="9456575" cy="1380522"/>
            </a:xfrm>
            <a:prstGeom prst="rect">
              <a:avLst/>
            </a:prstGeom>
          </p:spPr>
          <p:txBody>
            <a:bodyPr lIns="0" tIns="0" rIns="0" bIns="0" rtlCol="0" anchor="t">
              <a:spAutoFit/>
            </a:bodyPr>
            <a:lstStyle/>
            <a:p>
              <a:pPr>
                <a:lnSpc>
                  <a:spcPts val="2785"/>
                </a:lnSpc>
              </a:pPr>
              <a:r>
                <a:rPr lang="en-US" sz="1989">
                  <a:solidFill>
                    <a:srgbClr val="992A25"/>
                  </a:solidFill>
                  <a:latin typeface="Roboto Bold Italics"/>
                </a:rPr>
                <a:t>Each year the Congregation recruits new students as part of this programme, it will be essential for them to consider these questions and internal organisational responsibilities.</a:t>
              </a:r>
            </a:p>
          </p:txBody>
        </p:sp>
        <p:sp>
          <p:nvSpPr>
            <p:cNvPr id="14" name="TextBox 14"/>
            <p:cNvSpPr txBox="1"/>
            <p:nvPr/>
          </p:nvSpPr>
          <p:spPr>
            <a:xfrm>
              <a:off x="0" y="1746411"/>
              <a:ext cx="9456575" cy="378649"/>
            </a:xfrm>
            <a:prstGeom prst="rect">
              <a:avLst/>
            </a:prstGeom>
          </p:spPr>
          <p:txBody>
            <a:bodyPr lIns="0" tIns="0" rIns="0" bIns="0" rtlCol="0" anchor="t">
              <a:spAutoFit/>
            </a:bodyPr>
            <a:lstStyle/>
            <a:p>
              <a:pPr>
                <a:lnSpc>
                  <a:spcPts val="2373"/>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1935740" y="4463000"/>
            <a:ext cx="5230202" cy="2443480"/>
          </a:xfrm>
          <a:prstGeom prst="rect">
            <a:avLst/>
          </a:prstGeom>
        </p:spPr>
        <p:txBody>
          <a:bodyPr lIns="0" tIns="0" rIns="0" bIns="0" rtlCol="0" anchor="t">
            <a:spAutoFit/>
          </a:bodyPr>
          <a:lstStyle/>
          <a:p>
            <a:pPr>
              <a:lnSpc>
                <a:spcPts val="6545"/>
              </a:lnSpc>
            </a:pPr>
            <a:r>
              <a:rPr lang="en-US" sz="4675" dirty="0">
                <a:solidFill>
                  <a:srgbClr val="272525"/>
                </a:solidFill>
                <a:latin typeface="Libre Baskerville Italics"/>
              </a:rPr>
              <a:t>Planning to communicate externally</a:t>
            </a:r>
          </a:p>
        </p:txBody>
      </p:sp>
      <p:sp>
        <p:nvSpPr>
          <p:cNvPr id="3" name="AutoShape 3"/>
          <p:cNvSpPr/>
          <p:nvPr/>
        </p:nvSpPr>
        <p:spPr>
          <a:xfrm>
            <a:off x="0" y="1764271"/>
            <a:ext cx="18288000" cy="9525"/>
          </a:xfrm>
          <a:prstGeom prst="rect">
            <a:avLst/>
          </a:prstGeom>
          <a:solidFill>
            <a:srgbClr val="272525"/>
          </a:solidFill>
        </p:spPr>
      </p:sp>
      <p:sp>
        <p:nvSpPr>
          <p:cNvPr id="4" name="AutoShape 4"/>
          <p:cNvSpPr/>
          <p:nvPr/>
        </p:nvSpPr>
        <p:spPr>
          <a:xfrm>
            <a:off x="10662190" y="1773796"/>
            <a:ext cx="9538" cy="9097306"/>
          </a:xfrm>
          <a:prstGeom prst="rect">
            <a:avLst/>
          </a:prstGeom>
          <a:solidFill>
            <a:srgbClr val="272525"/>
          </a:solidFill>
        </p:spPr>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31577" y="3258966"/>
            <a:ext cx="914317" cy="9347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31577" y="5727602"/>
            <a:ext cx="960918" cy="93471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9208" y="8129186"/>
            <a:ext cx="943286" cy="934711"/>
          </a:xfrm>
          <a:prstGeom prst="rect">
            <a:avLst/>
          </a:prstGeom>
        </p:spPr>
      </p:pic>
      <p:sp>
        <p:nvSpPr>
          <p:cNvPr id="8" name="TextBox 8"/>
          <p:cNvSpPr txBox="1"/>
          <p:nvPr/>
        </p:nvSpPr>
        <p:spPr>
          <a:xfrm>
            <a:off x="2992202" y="2939981"/>
            <a:ext cx="6793492" cy="1496481"/>
          </a:xfrm>
          <a:prstGeom prst="rect">
            <a:avLst/>
          </a:prstGeom>
        </p:spPr>
        <p:txBody>
          <a:bodyPr lIns="0" tIns="0" rIns="0" bIns="0" rtlCol="0" anchor="t">
            <a:spAutoFit/>
          </a:bodyPr>
          <a:lstStyle/>
          <a:p>
            <a:pPr>
              <a:lnSpc>
                <a:spcPts val="3919"/>
              </a:lnSpc>
            </a:pPr>
            <a:r>
              <a:rPr lang="en-US" sz="2800" dirty="0">
                <a:solidFill>
                  <a:srgbClr val="272525"/>
                </a:solidFill>
                <a:latin typeface="Roboto Bold"/>
              </a:rPr>
              <a:t>Online Materials - Pages featured within the new congregation website, featuring articles and resources relating to the saint</a:t>
            </a:r>
          </a:p>
        </p:txBody>
      </p:sp>
      <p:sp>
        <p:nvSpPr>
          <p:cNvPr id="9" name="TextBox 9"/>
          <p:cNvSpPr txBox="1"/>
          <p:nvPr/>
        </p:nvSpPr>
        <p:spPr>
          <a:xfrm>
            <a:off x="2992202" y="5067300"/>
            <a:ext cx="7181421" cy="1993615"/>
          </a:xfrm>
          <a:prstGeom prst="rect">
            <a:avLst/>
          </a:prstGeom>
        </p:spPr>
        <p:txBody>
          <a:bodyPr lIns="0" tIns="0" rIns="0" bIns="0" rtlCol="0" anchor="t">
            <a:spAutoFit/>
          </a:bodyPr>
          <a:lstStyle/>
          <a:p>
            <a:pPr>
              <a:lnSpc>
                <a:spcPts val="3919"/>
              </a:lnSpc>
            </a:pPr>
            <a:r>
              <a:rPr lang="en-US" sz="2800">
                <a:solidFill>
                  <a:srgbClr val="272525"/>
                </a:solidFill>
                <a:latin typeface="Roboto Bold"/>
              </a:rPr>
              <a:t>Social Media - will this be a separate account? Or will the story be communicated via a different diacstery? Can we link with an orgamisation for support and reach?</a:t>
            </a:r>
          </a:p>
        </p:txBody>
      </p:sp>
      <p:grpSp>
        <p:nvGrpSpPr>
          <p:cNvPr id="10" name="Group 10"/>
          <p:cNvGrpSpPr/>
          <p:nvPr/>
        </p:nvGrpSpPr>
        <p:grpSpPr>
          <a:xfrm>
            <a:off x="2992202" y="7771228"/>
            <a:ext cx="7181421" cy="2587374"/>
            <a:chOff x="0" y="0"/>
            <a:chExt cx="9575228" cy="3449833"/>
          </a:xfrm>
        </p:grpSpPr>
        <p:sp>
          <p:nvSpPr>
            <p:cNvPr id="11" name="TextBox 11"/>
            <p:cNvSpPr txBox="1"/>
            <p:nvPr/>
          </p:nvSpPr>
          <p:spPr>
            <a:xfrm>
              <a:off x="0" y="-76200"/>
              <a:ext cx="9575228" cy="2632753"/>
            </a:xfrm>
            <a:prstGeom prst="rect">
              <a:avLst/>
            </a:prstGeom>
          </p:spPr>
          <p:txBody>
            <a:bodyPr lIns="0" tIns="0" rIns="0" bIns="0" rtlCol="0" anchor="t">
              <a:spAutoFit/>
            </a:bodyPr>
            <a:lstStyle/>
            <a:p>
              <a:pPr>
                <a:lnSpc>
                  <a:spcPts val="3919"/>
                </a:lnSpc>
              </a:pPr>
              <a:r>
                <a:rPr lang="en-US" sz="2800" dirty="0">
                  <a:solidFill>
                    <a:srgbClr val="272525"/>
                  </a:solidFill>
                  <a:latin typeface="Roboto Bold"/>
                </a:rPr>
                <a:t>Direct </a:t>
              </a:r>
              <a:r>
                <a:rPr lang="en-US" sz="2800" dirty="0" err="1">
                  <a:solidFill>
                    <a:srgbClr val="272525"/>
                  </a:solidFill>
                  <a:latin typeface="Roboto Bold"/>
                </a:rPr>
                <a:t>Advertisment</a:t>
              </a:r>
              <a:r>
                <a:rPr lang="en-US" sz="2800" dirty="0">
                  <a:solidFill>
                    <a:srgbClr val="272525"/>
                  </a:solidFill>
                  <a:latin typeface="Roboto Bold"/>
                </a:rPr>
                <a:t> - how can we reach people in their failed contracts? Can we positively disrupt their online scroll? Or their journey to work?</a:t>
              </a:r>
            </a:p>
          </p:txBody>
        </p:sp>
        <p:sp>
          <p:nvSpPr>
            <p:cNvPr id="12" name="TextBox 12"/>
            <p:cNvSpPr txBox="1"/>
            <p:nvPr/>
          </p:nvSpPr>
          <p:spPr>
            <a:xfrm>
              <a:off x="0" y="2886411"/>
              <a:ext cx="9575228" cy="484682"/>
            </a:xfrm>
            <a:prstGeom prst="rect">
              <a:avLst/>
            </a:prstGeom>
          </p:spPr>
          <p:txBody>
            <a:bodyPr lIns="0" tIns="0" rIns="0" bIns="0" rtlCol="0" anchor="t">
              <a:spAutoFit/>
            </a:bodyPr>
            <a:lstStyle/>
            <a:p>
              <a:pPr>
                <a:lnSpc>
                  <a:spcPts val="3045"/>
                </a:lnSpc>
              </a:pPr>
              <a:endParaRPr/>
            </a:p>
          </p:txBody>
        </p:sp>
      </p:grpSp>
      <p:grpSp>
        <p:nvGrpSpPr>
          <p:cNvPr id="13" name="Group 13"/>
          <p:cNvGrpSpPr/>
          <p:nvPr/>
        </p:nvGrpSpPr>
        <p:grpSpPr>
          <a:xfrm>
            <a:off x="16728279" y="825315"/>
            <a:ext cx="531021" cy="531021"/>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900432" y="1028700"/>
            <a:ext cx="186716" cy="124251"/>
          </a:xfrm>
          <a:prstGeom prst="rect">
            <a:avLst/>
          </a:prstGeom>
        </p:spPr>
      </p:pic>
      <p:pic>
        <p:nvPicPr>
          <p:cNvPr id="16" name="Picture 16"/>
          <p:cNvPicPr>
            <a:picLocks noChangeAspect="1"/>
          </p:cNvPicPr>
          <p:nvPr/>
        </p:nvPicPr>
        <p:blipFill>
          <a:blip r:embed="rId10"/>
          <a:srcRect/>
          <a:stretch>
            <a:fillRect/>
          </a:stretch>
        </p:blipFill>
        <p:spPr>
          <a:xfrm>
            <a:off x="923849" y="503110"/>
            <a:ext cx="4975997" cy="105117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0" y="4740071"/>
            <a:ext cx="18288000" cy="9525"/>
          </a:xfrm>
          <a:prstGeom prst="rect">
            <a:avLst/>
          </a:prstGeom>
          <a:solidFill>
            <a:srgbClr val="272525"/>
          </a:solidFill>
        </p:spPr>
      </p:sp>
      <p:sp>
        <p:nvSpPr>
          <p:cNvPr id="3" name="AutoShape 3"/>
          <p:cNvSpPr/>
          <p:nvPr/>
        </p:nvSpPr>
        <p:spPr>
          <a:xfrm>
            <a:off x="0" y="1978833"/>
            <a:ext cx="18288000" cy="9525"/>
          </a:xfrm>
          <a:prstGeom prst="rect">
            <a:avLst/>
          </a:prstGeom>
          <a:solidFill>
            <a:srgbClr val="272525"/>
          </a:solidFill>
        </p:spPr>
      </p:sp>
      <p:grpSp>
        <p:nvGrpSpPr>
          <p:cNvPr id="4" name="Group 4"/>
          <p:cNvGrpSpPr/>
          <p:nvPr/>
        </p:nvGrpSpPr>
        <p:grpSpPr>
          <a:xfrm>
            <a:off x="1567979" y="4059171"/>
            <a:ext cx="1380851" cy="138085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C7B7"/>
            </a:solidFill>
          </p:spPr>
        </p:sp>
      </p:grpSp>
      <p:grpSp>
        <p:nvGrpSpPr>
          <p:cNvPr id="6" name="Group 6"/>
          <p:cNvGrpSpPr/>
          <p:nvPr/>
        </p:nvGrpSpPr>
        <p:grpSpPr>
          <a:xfrm>
            <a:off x="16728279" y="825315"/>
            <a:ext cx="531021" cy="53102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00432" y="1028700"/>
            <a:ext cx="186716" cy="124251"/>
          </a:xfrm>
          <a:prstGeom prst="rect">
            <a:avLst/>
          </a:prstGeom>
        </p:spPr>
      </p:pic>
      <p:pic>
        <p:nvPicPr>
          <p:cNvPr id="9" name="Picture 9"/>
          <p:cNvPicPr>
            <a:picLocks noChangeAspect="1"/>
          </p:cNvPicPr>
          <p:nvPr/>
        </p:nvPicPr>
        <p:blipFill>
          <a:blip r:embed="rId4"/>
          <a:srcRect/>
          <a:stretch>
            <a:fillRect/>
          </a:stretch>
        </p:blipFill>
        <p:spPr>
          <a:xfrm>
            <a:off x="923849" y="503110"/>
            <a:ext cx="4975997" cy="1051179"/>
          </a:xfrm>
          <a:prstGeom prst="rect">
            <a:avLst/>
          </a:prstGeom>
        </p:spPr>
      </p:pic>
      <p:grpSp>
        <p:nvGrpSpPr>
          <p:cNvPr id="10" name="Group 10"/>
          <p:cNvGrpSpPr/>
          <p:nvPr/>
        </p:nvGrpSpPr>
        <p:grpSpPr>
          <a:xfrm>
            <a:off x="5010777" y="4049646"/>
            <a:ext cx="1380851" cy="1380851"/>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C7B7"/>
            </a:solidFill>
          </p:spPr>
        </p:sp>
      </p:grpSp>
      <p:grpSp>
        <p:nvGrpSpPr>
          <p:cNvPr id="12" name="Group 12"/>
          <p:cNvGrpSpPr/>
          <p:nvPr/>
        </p:nvGrpSpPr>
        <p:grpSpPr>
          <a:xfrm>
            <a:off x="8453575" y="4059171"/>
            <a:ext cx="1380851" cy="138085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C7B7"/>
            </a:solidFill>
          </p:spPr>
        </p:sp>
      </p:grpSp>
      <p:grpSp>
        <p:nvGrpSpPr>
          <p:cNvPr id="14" name="Group 14"/>
          <p:cNvGrpSpPr/>
          <p:nvPr/>
        </p:nvGrpSpPr>
        <p:grpSpPr>
          <a:xfrm>
            <a:off x="15339171" y="4059171"/>
            <a:ext cx="1380851" cy="1380851"/>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C7B7"/>
            </a:solidFill>
          </p:spPr>
        </p:sp>
      </p:grpSp>
      <p:grpSp>
        <p:nvGrpSpPr>
          <p:cNvPr id="16" name="Group 16"/>
          <p:cNvGrpSpPr/>
          <p:nvPr/>
        </p:nvGrpSpPr>
        <p:grpSpPr>
          <a:xfrm>
            <a:off x="11896373" y="4059171"/>
            <a:ext cx="1380851" cy="1380851"/>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C7B7"/>
            </a:solidFill>
          </p:spPr>
        </p:sp>
      </p:grpSp>
      <p:sp>
        <p:nvSpPr>
          <p:cNvPr id="18" name="TextBox 18"/>
          <p:cNvSpPr txBox="1"/>
          <p:nvPr/>
        </p:nvSpPr>
        <p:spPr>
          <a:xfrm rot="5400000">
            <a:off x="1164490" y="6492442"/>
            <a:ext cx="2459408" cy="833755"/>
          </a:xfrm>
          <a:prstGeom prst="rect">
            <a:avLst/>
          </a:prstGeom>
        </p:spPr>
        <p:txBody>
          <a:bodyPr lIns="0" tIns="0" rIns="0" bIns="0" rtlCol="0" anchor="t">
            <a:spAutoFit/>
          </a:bodyPr>
          <a:lstStyle/>
          <a:p>
            <a:pPr>
              <a:lnSpc>
                <a:spcPts val="6720"/>
              </a:lnSpc>
            </a:pPr>
            <a:r>
              <a:rPr lang="en-US" sz="4800">
                <a:solidFill>
                  <a:srgbClr val="272525"/>
                </a:solidFill>
                <a:latin typeface="Roboto Bold"/>
              </a:rPr>
              <a:t>Specific</a:t>
            </a:r>
          </a:p>
        </p:txBody>
      </p:sp>
      <p:sp>
        <p:nvSpPr>
          <p:cNvPr id="19" name="TextBox 19"/>
          <p:cNvSpPr txBox="1"/>
          <p:nvPr/>
        </p:nvSpPr>
        <p:spPr>
          <a:xfrm rot="5400000">
            <a:off x="3928240" y="7052080"/>
            <a:ext cx="3578685" cy="833755"/>
          </a:xfrm>
          <a:prstGeom prst="rect">
            <a:avLst/>
          </a:prstGeom>
        </p:spPr>
        <p:txBody>
          <a:bodyPr lIns="0" tIns="0" rIns="0" bIns="0" rtlCol="0" anchor="t">
            <a:spAutoFit/>
          </a:bodyPr>
          <a:lstStyle/>
          <a:p>
            <a:pPr>
              <a:lnSpc>
                <a:spcPts val="6720"/>
              </a:lnSpc>
            </a:pPr>
            <a:r>
              <a:rPr lang="en-US" sz="4800">
                <a:solidFill>
                  <a:srgbClr val="272525"/>
                </a:solidFill>
                <a:latin typeface="Roboto Bold"/>
              </a:rPr>
              <a:t>Measurable</a:t>
            </a:r>
          </a:p>
        </p:txBody>
      </p:sp>
      <p:sp>
        <p:nvSpPr>
          <p:cNvPr id="20" name="TextBox 20"/>
          <p:cNvSpPr txBox="1"/>
          <p:nvPr/>
        </p:nvSpPr>
        <p:spPr>
          <a:xfrm rot="5400000">
            <a:off x="7463908" y="7052080"/>
            <a:ext cx="3578685" cy="833755"/>
          </a:xfrm>
          <a:prstGeom prst="rect">
            <a:avLst/>
          </a:prstGeom>
        </p:spPr>
        <p:txBody>
          <a:bodyPr lIns="0" tIns="0" rIns="0" bIns="0" rtlCol="0" anchor="t">
            <a:spAutoFit/>
          </a:bodyPr>
          <a:lstStyle/>
          <a:p>
            <a:pPr>
              <a:lnSpc>
                <a:spcPts val="6720"/>
              </a:lnSpc>
            </a:pPr>
            <a:r>
              <a:rPr lang="en-US" sz="4800">
                <a:solidFill>
                  <a:srgbClr val="272525"/>
                </a:solidFill>
                <a:latin typeface="Roboto Bold"/>
              </a:rPr>
              <a:t>Attainable</a:t>
            </a:r>
          </a:p>
        </p:txBody>
      </p:sp>
      <p:sp>
        <p:nvSpPr>
          <p:cNvPr id="21" name="TextBox 21"/>
          <p:cNvSpPr txBox="1"/>
          <p:nvPr/>
        </p:nvSpPr>
        <p:spPr>
          <a:xfrm rot="5400000">
            <a:off x="11461378" y="6492442"/>
            <a:ext cx="2459408" cy="833755"/>
          </a:xfrm>
          <a:prstGeom prst="rect">
            <a:avLst/>
          </a:prstGeom>
        </p:spPr>
        <p:txBody>
          <a:bodyPr lIns="0" tIns="0" rIns="0" bIns="0" rtlCol="0" anchor="t">
            <a:spAutoFit/>
          </a:bodyPr>
          <a:lstStyle/>
          <a:p>
            <a:pPr>
              <a:lnSpc>
                <a:spcPts val="6720"/>
              </a:lnSpc>
            </a:pPr>
            <a:r>
              <a:rPr lang="en-US" sz="4800">
                <a:solidFill>
                  <a:srgbClr val="272525"/>
                </a:solidFill>
                <a:latin typeface="Roboto Bold"/>
              </a:rPr>
              <a:t>Relevant</a:t>
            </a:r>
          </a:p>
        </p:txBody>
      </p:sp>
      <p:sp>
        <p:nvSpPr>
          <p:cNvPr id="22" name="TextBox 22"/>
          <p:cNvSpPr txBox="1"/>
          <p:nvPr/>
        </p:nvSpPr>
        <p:spPr>
          <a:xfrm rot="5400000">
            <a:off x="14933896" y="6492442"/>
            <a:ext cx="2459408" cy="833755"/>
          </a:xfrm>
          <a:prstGeom prst="rect">
            <a:avLst/>
          </a:prstGeom>
        </p:spPr>
        <p:txBody>
          <a:bodyPr lIns="0" tIns="0" rIns="0" bIns="0" rtlCol="0" anchor="t">
            <a:spAutoFit/>
          </a:bodyPr>
          <a:lstStyle/>
          <a:p>
            <a:pPr>
              <a:lnSpc>
                <a:spcPts val="6720"/>
              </a:lnSpc>
            </a:pPr>
            <a:r>
              <a:rPr lang="en-US" sz="4800">
                <a:solidFill>
                  <a:srgbClr val="272525"/>
                </a:solidFill>
                <a:latin typeface="Roboto Bold"/>
              </a:rPr>
              <a:t>Timely</a:t>
            </a:r>
          </a:p>
        </p:txBody>
      </p:sp>
      <p:sp>
        <p:nvSpPr>
          <p:cNvPr id="23" name="TextBox 23"/>
          <p:cNvSpPr txBox="1"/>
          <p:nvPr/>
        </p:nvSpPr>
        <p:spPr>
          <a:xfrm>
            <a:off x="1028700" y="2364961"/>
            <a:ext cx="16230600" cy="863600"/>
          </a:xfrm>
          <a:prstGeom prst="rect">
            <a:avLst/>
          </a:prstGeom>
        </p:spPr>
        <p:txBody>
          <a:bodyPr lIns="0" tIns="0" rIns="0" bIns="0" rtlCol="0" anchor="t">
            <a:spAutoFit/>
          </a:bodyPr>
          <a:lstStyle/>
          <a:p>
            <a:pPr algn="ctr">
              <a:lnSpc>
                <a:spcPts val="6839"/>
              </a:lnSpc>
            </a:pPr>
            <a:r>
              <a:rPr lang="en-US" sz="5699">
                <a:solidFill>
                  <a:srgbClr val="272525"/>
                </a:solidFill>
                <a:latin typeface="Libre Baskerville"/>
              </a:rPr>
              <a:t>SMART objectives</a:t>
            </a:r>
          </a:p>
        </p:txBody>
      </p:sp>
      <p:sp>
        <p:nvSpPr>
          <p:cNvPr id="24" name="TextBox 24"/>
          <p:cNvSpPr txBox="1"/>
          <p:nvPr/>
        </p:nvSpPr>
        <p:spPr>
          <a:xfrm>
            <a:off x="12274205" y="4193971"/>
            <a:ext cx="625186" cy="1101725"/>
          </a:xfrm>
          <a:prstGeom prst="rect">
            <a:avLst/>
          </a:prstGeom>
        </p:spPr>
        <p:txBody>
          <a:bodyPr lIns="0" tIns="0" rIns="0" bIns="0" rtlCol="0" anchor="t">
            <a:spAutoFit/>
          </a:bodyPr>
          <a:lstStyle/>
          <a:p>
            <a:pPr>
              <a:lnSpc>
                <a:spcPts val="8640"/>
              </a:lnSpc>
            </a:pPr>
            <a:r>
              <a:rPr lang="en-US" sz="7200">
                <a:solidFill>
                  <a:srgbClr val="992A25"/>
                </a:solidFill>
                <a:latin typeface="Roboto Bold"/>
              </a:rPr>
              <a:t>R</a:t>
            </a:r>
          </a:p>
        </p:txBody>
      </p:sp>
      <p:sp>
        <p:nvSpPr>
          <p:cNvPr id="25" name="TextBox 25"/>
          <p:cNvSpPr txBox="1"/>
          <p:nvPr/>
        </p:nvSpPr>
        <p:spPr>
          <a:xfrm>
            <a:off x="1977317" y="4050461"/>
            <a:ext cx="562173" cy="1236345"/>
          </a:xfrm>
          <a:prstGeom prst="rect">
            <a:avLst/>
          </a:prstGeom>
        </p:spPr>
        <p:txBody>
          <a:bodyPr lIns="0" tIns="0" rIns="0" bIns="0" rtlCol="0" anchor="t">
            <a:spAutoFit/>
          </a:bodyPr>
          <a:lstStyle/>
          <a:p>
            <a:pPr algn="ctr">
              <a:lnSpc>
                <a:spcPts val="10080"/>
              </a:lnSpc>
              <a:spcBef>
                <a:spcPct val="0"/>
              </a:spcBef>
            </a:pPr>
            <a:r>
              <a:rPr lang="en-US" sz="7200">
                <a:solidFill>
                  <a:srgbClr val="992A25"/>
                </a:solidFill>
                <a:latin typeface="Roboto Bold"/>
              </a:rPr>
              <a:t>S</a:t>
            </a:r>
          </a:p>
        </p:txBody>
      </p:sp>
      <p:sp>
        <p:nvSpPr>
          <p:cNvPr id="26" name="TextBox 26"/>
          <p:cNvSpPr txBox="1"/>
          <p:nvPr/>
        </p:nvSpPr>
        <p:spPr>
          <a:xfrm>
            <a:off x="5300706" y="4050461"/>
            <a:ext cx="800993" cy="1236345"/>
          </a:xfrm>
          <a:prstGeom prst="rect">
            <a:avLst/>
          </a:prstGeom>
        </p:spPr>
        <p:txBody>
          <a:bodyPr lIns="0" tIns="0" rIns="0" bIns="0" rtlCol="0" anchor="t">
            <a:spAutoFit/>
          </a:bodyPr>
          <a:lstStyle/>
          <a:p>
            <a:pPr algn="ctr">
              <a:lnSpc>
                <a:spcPts val="10080"/>
              </a:lnSpc>
              <a:spcBef>
                <a:spcPct val="0"/>
              </a:spcBef>
            </a:pPr>
            <a:r>
              <a:rPr lang="en-US" sz="7200">
                <a:solidFill>
                  <a:srgbClr val="992A25"/>
                </a:solidFill>
                <a:latin typeface="Roboto Bold"/>
              </a:rPr>
              <a:t>M</a:t>
            </a:r>
          </a:p>
        </p:txBody>
      </p:sp>
      <p:sp>
        <p:nvSpPr>
          <p:cNvPr id="27" name="TextBox 27"/>
          <p:cNvSpPr txBox="1"/>
          <p:nvPr/>
        </p:nvSpPr>
        <p:spPr>
          <a:xfrm>
            <a:off x="8836372" y="4050461"/>
            <a:ext cx="615255" cy="1236345"/>
          </a:xfrm>
          <a:prstGeom prst="rect">
            <a:avLst/>
          </a:prstGeom>
        </p:spPr>
        <p:txBody>
          <a:bodyPr lIns="0" tIns="0" rIns="0" bIns="0" rtlCol="0" anchor="t">
            <a:spAutoFit/>
          </a:bodyPr>
          <a:lstStyle/>
          <a:p>
            <a:pPr algn="ctr">
              <a:lnSpc>
                <a:spcPts val="10080"/>
              </a:lnSpc>
              <a:spcBef>
                <a:spcPct val="0"/>
              </a:spcBef>
            </a:pPr>
            <a:r>
              <a:rPr lang="en-US" sz="7200">
                <a:solidFill>
                  <a:srgbClr val="992A25"/>
                </a:solidFill>
                <a:latin typeface="Roboto Bold"/>
              </a:rPr>
              <a:t>A</a:t>
            </a:r>
          </a:p>
        </p:txBody>
      </p:sp>
      <p:sp>
        <p:nvSpPr>
          <p:cNvPr id="28" name="TextBox 28"/>
          <p:cNvSpPr txBox="1"/>
          <p:nvPr/>
        </p:nvSpPr>
        <p:spPr>
          <a:xfrm>
            <a:off x="15746723" y="4050461"/>
            <a:ext cx="565745" cy="1236345"/>
          </a:xfrm>
          <a:prstGeom prst="rect">
            <a:avLst/>
          </a:prstGeom>
        </p:spPr>
        <p:txBody>
          <a:bodyPr lIns="0" tIns="0" rIns="0" bIns="0" rtlCol="0" anchor="t">
            <a:spAutoFit/>
          </a:bodyPr>
          <a:lstStyle/>
          <a:p>
            <a:pPr algn="just">
              <a:lnSpc>
                <a:spcPts val="10080"/>
              </a:lnSpc>
              <a:spcBef>
                <a:spcPct val="0"/>
              </a:spcBef>
            </a:pPr>
            <a:r>
              <a:rPr lang="en-US" sz="7200">
                <a:solidFill>
                  <a:srgbClr val="992A25"/>
                </a:solidFill>
                <a:latin typeface="Roboto Bold"/>
              </a:rPr>
              <a:t>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C7B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028243"/>
            <a:ext cx="16137242" cy="5954611"/>
            <a:chOff x="0" y="0"/>
            <a:chExt cx="21516323" cy="7939482"/>
          </a:xfrm>
        </p:grpSpPr>
        <p:sp>
          <p:nvSpPr>
            <p:cNvPr id="3" name="TextBox 3"/>
            <p:cNvSpPr txBox="1"/>
            <p:nvPr/>
          </p:nvSpPr>
          <p:spPr>
            <a:xfrm>
              <a:off x="0" y="-7620"/>
              <a:ext cx="21516323" cy="6299200"/>
            </a:xfrm>
            <a:prstGeom prst="rect">
              <a:avLst/>
            </a:prstGeom>
          </p:spPr>
          <p:txBody>
            <a:bodyPr lIns="0" tIns="0" rIns="0" bIns="0" rtlCol="0" anchor="t">
              <a:spAutoFit/>
            </a:bodyPr>
            <a:lstStyle/>
            <a:p>
              <a:pPr algn="ctr">
                <a:lnSpc>
                  <a:spcPts val="4680"/>
                </a:lnSpc>
              </a:pPr>
              <a:r>
                <a:rPr lang="en-US" sz="3900">
                  <a:solidFill>
                    <a:srgbClr val="272525"/>
                  </a:solidFill>
                  <a:latin typeface="Libre Baskerville Italics"/>
                </a:rPr>
                <a:t>The saints are not superman, nor were they born perfect. They are like us, like each one of us. They are people who, before reaching the glory of heaven, lived normal lives with joys and sorrows, struggles and hopes. What changed their lives? When they recognized God’s love, they followed it with all their heart without reserve or hypocrisy. They spent their lives serving others, they endured suffering and adversity without hatred and responded to evil with good, spreading joy and peace. This is the life of a Saint.</a:t>
              </a:r>
            </a:p>
          </p:txBody>
        </p:sp>
        <p:sp>
          <p:nvSpPr>
            <p:cNvPr id="4" name="TextBox 4"/>
            <p:cNvSpPr txBox="1"/>
            <p:nvPr/>
          </p:nvSpPr>
          <p:spPr>
            <a:xfrm>
              <a:off x="0" y="7253682"/>
              <a:ext cx="21516323" cy="685800"/>
            </a:xfrm>
            <a:prstGeom prst="rect">
              <a:avLst/>
            </a:prstGeom>
          </p:spPr>
          <p:txBody>
            <a:bodyPr lIns="0" tIns="0" rIns="0" bIns="0" rtlCol="0" anchor="t">
              <a:spAutoFit/>
            </a:bodyPr>
            <a:lstStyle/>
            <a:p>
              <a:pPr algn="ctr">
                <a:lnSpc>
                  <a:spcPts val="4200"/>
                </a:lnSpc>
              </a:pPr>
              <a:r>
                <a:rPr lang="en-US" sz="3000">
                  <a:solidFill>
                    <a:srgbClr val="272525"/>
                  </a:solidFill>
                  <a:latin typeface="Roboto"/>
                </a:rPr>
                <a:t>Pope Francis, Angelus, 1st November 2013</a:t>
              </a:r>
            </a:p>
          </p:txBody>
        </p:sp>
      </p:grpSp>
      <p:grpSp>
        <p:nvGrpSpPr>
          <p:cNvPr id="5" name="Group 5"/>
          <p:cNvGrpSpPr/>
          <p:nvPr/>
        </p:nvGrpSpPr>
        <p:grpSpPr>
          <a:xfrm>
            <a:off x="16634921" y="839218"/>
            <a:ext cx="531021" cy="531021"/>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07074" y="1042603"/>
            <a:ext cx="186716" cy="124251"/>
          </a:xfrm>
          <a:prstGeom prst="rect">
            <a:avLst/>
          </a:prstGeom>
        </p:spPr>
      </p:pic>
      <p:sp>
        <p:nvSpPr>
          <p:cNvPr id="8" name="AutoShape 8"/>
          <p:cNvSpPr/>
          <p:nvPr/>
        </p:nvSpPr>
        <p:spPr>
          <a:xfrm>
            <a:off x="0" y="1978833"/>
            <a:ext cx="18288000" cy="9525"/>
          </a:xfrm>
          <a:prstGeom prst="rect">
            <a:avLst/>
          </a:prstGeom>
          <a:solidFill>
            <a:srgbClr val="F4F4F4"/>
          </a:solidFill>
        </p:spPr>
      </p:sp>
      <p:pic>
        <p:nvPicPr>
          <p:cNvPr id="9" name="Picture 9"/>
          <p:cNvPicPr>
            <a:picLocks noChangeAspect="1"/>
          </p:cNvPicPr>
          <p:nvPr/>
        </p:nvPicPr>
        <p:blipFill>
          <a:blip r:embed="rId4"/>
          <a:srcRect/>
          <a:stretch>
            <a:fillRect/>
          </a:stretch>
        </p:blipFill>
        <p:spPr>
          <a:xfrm>
            <a:off x="830491" y="517013"/>
            <a:ext cx="4975997" cy="10511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C7B7"/>
        </a:solidFill>
        <a:effectLst/>
      </p:bgPr>
    </p:bg>
    <p:spTree>
      <p:nvGrpSpPr>
        <p:cNvPr id="1" name=""/>
        <p:cNvGrpSpPr/>
        <p:nvPr/>
      </p:nvGrpSpPr>
      <p:grpSpPr>
        <a:xfrm>
          <a:off x="0" y="0"/>
          <a:ext cx="0" cy="0"/>
          <a:chOff x="0" y="0"/>
          <a:chExt cx="0" cy="0"/>
        </a:xfrm>
      </p:grpSpPr>
      <p:sp>
        <p:nvSpPr>
          <p:cNvPr id="2" name="TextBox 2"/>
          <p:cNvSpPr txBox="1"/>
          <p:nvPr/>
        </p:nvSpPr>
        <p:spPr>
          <a:xfrm>
            <a:off x="1422400" y="2918460"/>
            <a:ext cx="15443200" cy="2225040"/>
          </a:xfrm>
          <a:prstGeom prst="rect">
            <a:avLst/>
          </a:prstGeom>
        </p:spPr>
        <p:txBody>
          <a:bodyPr lIns="0" tIns="0" rIns="0" bIns="0" rtlCol="0" anchor="t">
            <a:spAutoFit/>
          </a:bodyPr>
          <a:lstStyle/>
          <a:p>
            <a:pPr>
              <a:lnSpc>
                <a:spcPts val="8959"/>
              </a:lnSpc>
            </a:pPr>
            <a:r>
              <a:rPr lang="en-US" sz="6399">
                <a:solidFill>
                  <a:srgbClr val="F4F4F4"/>
                </a:solidFill>
                <a:latin typeface="Libre Baskerville Italics"/>
              </a:rPr>
              <a:t>Effective Communication Strategies</a:t>
            </a:r>
            <a:r>
              <a:rPr lang="en-US" sz="1200">
                <a:solidFill>
                  <a:srgbClr val="F4F4F4"/>
                </a:solidFill>
                <a:latin typeface="Arimo Italics"/>
              </a:rPr>
              <a:t> </a:t>
            </a:r>
          </a:p>
          <a:p>
            <a:pPr>
              <a:lnSpc>
                <a:spcPts val="8960"/>
              </a:lnSpc>
            </a:pPr>
            <a:r>
              <a:rPr lang="en-US" sz="6400">
                <a:solidFill>
                  <a:srgbClr val="F4F4F4"/>
                </a:solidFill>
                <a:latin typeface="Libre Baskerville Italics"/>
              </a:rPr>
              <a:t>Reflections, Comments, Questions</a:t>
            </a:r>
          </a:p>
        </p:txBody>
      </p:sp>
      <p:grpSp>
        <p:nvGrpSpPr>
          <p:cNvPr id="3" name="Group 3"/>
          <p:cNvGrpSpPr/>
          <p:nvPr/>
        </p:nvGrpSpPr>
        <p:grpSpPr>
          <a:xfrm>
            <a:off x="1422400" y="6674662"/>
            <a:ext cx="14414500" cy="2315214"/>
            <a:chOff x="0" y="0"/>
            <a:chExt cx="19219333" cy="3086951"/>
          </a:xfrm>
        </p:grpSpPr>
        <p:sp>
          <p:nvSpPr>
            <p:cNvPr id="4" name="TextBox 4"/>
            <p:cNvSpPr txBox="1"/>
            <p:nvPr/>
          </p:nvSpPr>
          <p:spPr>
            <a:xfrm>
              <a:off x="0" y="-76200"/>
              <a:ext cx="5523213"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Reflection prompt:</a:t>
              </a:r>
            </a:p>
          </p:txBody>
        </p:sp>
        <p:sp>
          <p:nvSpPr>
            <p:cNvPr id="5" name="TextBox 5"/>
            <p:cNvSpPr txBox="1"/>
            <p:nvPr/>
          </p:nvSpPr>
          <p:spPr>
            <a:xfrm>
              <a:off x="0" y="1201848"/>
              <a:ext cx="5523213" cy="1885103"/>
            </a:xfrm>
            <a:prstGeom prst="rect">
              <a:avLst/>
            </a:prstGeom>
          </p:spPr>
          <p:txBody>
            <a:bodyPr lIns="0" tIns="0" rIns="0" bIns="0" rtlCol="0" anchor="t">
              <a:spAutoFit/>
            </a:bodyPr>
            <a:lstStyle/>
            <a:p>
              <a:pPr>
                <a:lnSpc>
                  <a:spcPts val="2835"/>
                </a:lnSpc>
              </a:pPr>
              <a:r>
                <a:rPr lang="en-US" sz="2025">
                  <a:solidFill>
                    <a:srgbClr val="272525"/>
                  </a:solidFill>
                  <a:latin typeface="Roboto"/>
                </a:rPr>
                <a:t>What can I learn about the importance of "Celebrating the lives of the Saints" from the experience of the early Church?</a:t>
              </a:r>
            </a:p>
          </p:txBody>
        </p:sp>
        <p:sp>
          <p:nvSpPr>
            <p:cNvPr id="6" name="TextBox 6"/>
            <p:cNvSpPr txBox="1"/>
            <p:nvPr/>
          </p:nvSpPr>
          <p:spPr>
            <a:xfrm>
              <a:off x="6848060" y="-76200"/>
              <a:ext cx="5523213"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Comments:</a:t>
              </a:r>
            </a:p>
          </p:txBody>
        </p:sp>
        <p:sp>
          <p:nvSpPr>
            <p:cNvPr id="7" name="TextBox 7"/>
            <p:cNvSpPr txBox="1"/>
            <p:nvPr/>
          </p:nvSpPr>
          <p:spPr>
            <a:xfrm>
              <a:off x="6848060" y="991875"/>
              <a:ext cx="5523213" cy="1410970"/>
            </a:xfrm>
            <a:prstGeom prst="rect">
              <a:avLst/>
            </a:prstGeom>
          </p:spPr>
          <p:txBody>
            <a:bodyPr lIns="0" tIns="0" rIns="0" bIns="0" rtlCol="0" anchor="t">
              <a:spAutoFit/>
            </a:bodyPr>
            <a:lstStyle/>
            <a:p>
              <a:pPr algn="l">
                <a:lnSpc>
                  <a:spcPts val="2835"/>
                </a:lnSpc>
              </a:pPr>
              <a:r>
                <a:rPr lang="en-US" sz="2025">
                  <a:solidFill>
                    <a:srgbClr val="272525"/>
                  </a:solidFill>
                  <a:latin typeface="Roboto"/>
                </a:rPr>
                <a:t>What do you know about the Saints in the early Church that can further inform our conversation?</a:t>
              </a:r>
            </a:p>
          </p:txBody>
        </p:sp>
        <p:sp>
          <p:nvSpPr>
            <p:cNvPr id="8" name="TextBox 8"/>
            <p:cNvSpPr txBox="1"/>
            <p:nvPr/>
          </p:nvSpPr>
          <p:spPr>
            <a:xfrm>
              <a:off x="13696120" y="-76200"/>
              <a:ext cx="5523213"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Questions:</a:t>
              </a:r>
            </a:p>
          </p:txBody>
        </p:sp>
        <p:sp>
          <p:nvSpPr>
            <p:cNvPr id="9" name="TextBox 9"/>
            <p:cNvSpPr txBox="1"/>
            <p:nvPr/>
          </p:nvSpPr>
          <p:spPr>
            <a:xfrm>
              <a:off x="13696120" y="991875"/>
              <a:ext cx="5523213" cy="1885103"/>
            </a:xfrm>
            <a:prstGeom prst="rect">
              <a:avLst/>
            </a:prstGeom>
          </p:spPr>
          <p:txBody>
            <a:bodyPr lIns="0" tIns="0" rIns="0" bIns="0" rtlCol="0" anchor="t">
              <a:spAutoFit/>
            </a:bodyPr>
            <a:lstStyle/>
            <a:p>
              <a:pPr algn="l">
                <a:lnSpc>
                  <a:spcPts val="2835"/>
                </a:lnSpc>
              </a:pPr>
              <a:r>
                <a:rPr lang="en-US" sz="2025">
                  <a:solidFill>
                    <a:srgbClr val="272525"/>
                  </a:solidFill>
                  <a:latin typeface="Roboto"/>
                </a:rPr>
                <a:t>Do you have any doubts about this first section or questions about the role of the lives of the Saints in our Church?</a:t>
              </a:r>
            </a:p>
          </p:txBody>
        </p:sp>
      </p:grpSp>
      <p:sp>
        <p:nvSpPr>
          <p:cNvPr id="10" name="AutoShape 10"/>
          <p:cNvSpPr/>
          <p:nvPr/>
        </p:nvSpPr>
        <p:spPr>
          <a:xfrm>
            <a:off x="0" y="1978833"/>
            <a:ext cx="18288000" cy="9525"/>
          </a:xfrm>
          <a:prstGeom prst="rect">
            <a:avLst/>
          </a:prstGeom>
          <a:solidFill>
            <a:srgbClr val="F4F4F4"/>
          </a:solidFill>
        </p:spPr>
      </p:sp>
      <p:grpSp>
        <p:nvGrpSpPr>
          <p:cNvPr id="11" name="Group 11"/>
          <p:cNvGrpSpPr/>
          <p:nvPr/>
        </p:nvGrpSpPr>
        <p:grpSpPr>
          <a:xfrm>
            <a:off x="16780705" y="880179"/>
            <a:ext cx="531021" cy="53102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14" name="Picture 14"/>
          <p:cNvPicPr>
            <a:picLocks noChangeAspect="1"/>
          </p:cNvPicPr>
          <p:nvPr/>
        </p:nvPicPr>
        <p:blipFill>
          <a:blip r:embed="rId4"/>
          <a:srcRect/>
          <a:stretch>
            <a:fillRect/>
          </a:stretch>
        </p:blipFill>
        <p:spPr>
          <a:xfrm>
            <a:off x="976275" y="557974"/>
            <a:ext cx="4975997" cy="105117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0" y="1978833"/>
            <a:ext cx="18288000" cy="9525"/>
          </a:xfrm>
          <a:prstGeom prst="rect">
            <a:avLst/>
          </a:prstGeom>
          <a:solidFill>
            <a:srgbClr val="CBC7B7"/>
          </a:solidFill>
        </p:spPr>
      </p:sp>
      <p:sp>
        <p:nvSpPr>
          <p:cNvPr id="3" name="AutoShape 3"/>
          <p:cNvSpPr/>
          <p:nvPr/>
        </p:nvSpPr>
        <p:spPr>
          <a:xfrm>
            <a:off x="9776169" y="1978833"/>
            <a:ext cx="9525" cy="8308167"/>
          </a:xfrm>
          <a:prstGeom prst="rect">
            <a:avLst/>
          </a:prstGeom>
          <a:solidFill>
            <a:srgbClr val="CBC7B7"/>
          </a:solidFill>
        </p:spPr>
      </p:sp>
      <p:sp>
        <p:nvSpPr>
          <p:cNvPr id="4" name="TextBox 4"/>
          <p:cNvSpPr txBox="1"/>
          <p:nvPr/>
        </p:nvSpPr>
        <p:spPr>
          <a:xfrm>
            <a:off x="1028700" y="3430905"/>
            <a:ext cx="8339250" cy="2191385"/>
          </a:xfrm>
          <a:prstGeom prst="rect">
            <a:avLst/>
          </a:prstGeom>
        </p:spPr>
        <p:txBody>
          <a:bodyPr lIns="0" tIns="0" rIns="0" bIns="0" rtlCol="0" anchor="t">
            <a:spAutoFit/>
          </a:bodyPr>
          <a:lstStyle/>
          <a:p>
            <a:pPr>
              <a:lnSpc>
                <a:spcPts val="8710"/>
              </a:lnSpc>
            </a:pPr>
            <a:r>
              <a:rPr lang="en-US" sz="6700">
                <a:solidFill>
                  <a:srgbClr val="272525"/>
                </a:solidFill>
                <a:latin typeface="Libre Baskerville"/>
              </a:rPr>
              <a:t>Communication in the Digital World</a:t>
            </a:r>
          </a:p>
        </p:txBody>
      </p:sp>
      <p:sp>
        <p:nvSpPr>
          <p:cNvPr id="5" name="TextBox 5"/>
          <p:cNvSpPr txBox="1"/>
          <p:nvPr/>
        </p:nvSpPr>
        <p:spPr>
          <a:xfrm>
            <a:off x="10780874" y="3020695"/>
            <a:ext cx="5675523" cy="5136515"/>
          </a:xfrm>
          <a:prstGeom prst="rect">
            <a:avLst/>
          </a:prstGeom>
        </p:spPr>
        <p:txBody>
          <a:bodyPr lIns="0" tIns="0" rIns="0" bIns="0" rtlCol="0" anchor="t">
            <a:spAutoFit/>
          </a:bodyPr>
          <a:lstStyle/>
          <a:p>
            <a:pPr marL="626110" lvl="1" indent="-313055">
              <a:lnSpc>
                <a:spcPts val="4060"/>
              </a:lnSpc>
              <a:buFont typeface="Arial"/>
              <a:buChar char="•"/>
            </a:pPr>
            <a:r>
              <a:rPr lang="en-US" sz="2900">
                <a:solidFill>
                  <a:srgbClr val="272525"/>
                </a:solidFill>
                <a:latin typeface="Roboto"/>
              </a:rPr>
              <a:t>Dynamic vs. Static engagement </a:t>
            </a:r>
          </a:p>
          <a:p>
            <a:pPr marL="626110" lvl="1" indent="-313055">
              <a:lnSpc>
                <a:spcPts val="4060"/>
              </a:lnSpc>
              <a:buFont typeface="Arial"/>
              <a:buChar char="•"/>
            </a:pPr>
            <a:r>
              <a:rPr lang="en-US" sz="2900">
                <a:solidFill>
                  <a:srgbClr val="272525"/>
                </a:solidFill>
                <a:latin typeface="Roboto"/>
              </a:rPr>
              <a:t>Understanding how to communicate through various entry points </a:t>
            </a:r>
          </a:p>
          <a:p>
            <a:pPr marL="626110" lvl="1" indent="-313055">
              <a:lnSpc>
                <a:spcPts val="4060"/>
              </a:lnSpc>
              <a:buFont typeface="Arial"/>
              <a:buChar char="•"/>
            </a:pPr>
            <a:r>
              <a:rPr lang="en-US" sz="2900">
                <a:solidFill>
                  <a:srgbClr val="272525"/>
                </a:solidFill>
                <a:latin typeface="Roboto"/>
              </a:rPr>
              <a:t>Visual imagery and how to curate “caption-like” language</a:t>
            </a:r>
          </a:p>
          <a:p>
            <a:pPr marL="626110" lvl="1" indent="-313055">
              <a:lnSpc>
                <a:spcPts val="4060"/>
              </a:lnSpc>
              <a:buFont typeface="Arial"/>
              <a:buChar char="•"/>
            </a:pPr>
            <a:r>
              <a:rPr lang="en-US" sz="2900">
                <a:solidFill>
                  <a:srgbClr val="272525"/>
                </a:solidFill>
                <a:latin typeface="Roboto"/>
              </a:rPr>
              <a:t>Content as Digestible vs Complicated </a:t>
            </a:r>
          </a:p>
          <a:p>
            <a:pPr marL="626110" lvl="1" indent="-313055">
              <a:lnSpc>
                <a:spcPts val="4060"/>
              </a:lnSpc>
              <a:buFont typeface="Arial"/>
              <a:buChar char="•"/>
            </a:pPr>
            <a:r>
              <a:rPr lang="en-US" sz="2900">
                <a:solidFill>
                  <a:srgbClr val="272525"/>
                </a:solidFill>
                <a:latin typeface="Roboto"/>
              </a:rPr>
              <a:t>Engagement of Audience </a:t>
            </a:r>
          </a:p>
        </p:txBody>
      </p:sp>
      <p:grpSp>
        <p:nvGrpSpPr>
          <p:cNvPr id="6" name="Group 6"/>
          <p:cNvGrpSpPr/>
          <p:nvPr/>
        </p:nvGrpSpPr>
        <p:grpSpPr>
          <a:xfrm>
            <a:off x="16634921" y="839218"/>
            <a:ext cx="531021" cy="53102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07074" y="1042603"/>
            <a:ext cx="186716" cy="124251"/>
          </a:xfrm>
          <a:prstGeom prst="rect">
            <a:avLst/>
          </a:prstGeom>
        </p:spPr>
      </p:pic>
      <p:pic>
        <p:nvPicPr>
          <p:cNvPr id="9" name="Picture 9"/>
          <p:cNvPicPr>
            <a:picLocks noChangeAspect="1"/>
          </p:cNvPicPr>
          <p:nvPr/>
        </p:nvPicPr>
        <p:blipFill>
          <a:blip r:embed="rId4"/>
          <a:srcRect/>
          <a:stretch>
            <a:fillRect/>
          </a:stretch>
        </p:blipFill>
        <p:spPr>
          <a:xfrm>
            <a:off x="830491" y="517013"/>
            <a:ext cx="4975997" cy="105117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C7B7"/>
        </a:solidFill>
        <a:effectLst/>
      </p:bgPr>
    </p:bg>
    <p:spTree>
      <p:nvGrpSpPr>
        <p:cNvPr id="1" name=""/>
        <p:cNvGrpSpPr/>
        <p:nvPr/>
      </p:nvGrpSpPr>
      <p:grpSpPr>
        <a:xfrm>
          <a:off x="0" y="0"/>
          <a:ext cx="0" cy="0"/>
          <a:chOff x="0" y="0"/>
          <a:chExt cx="0" cy="0"/>
        </a:xfrm>
      </p:grpSpPr>
      <p:sp>
        <p:nvSpPr>
          <p:cNvPr id="2" name="AutoShape 2"/>
          <p:cNvSpPr/>
          <p:nvPr/>
        </p:nvSpPr>
        <p:spPr>
          <a:xfrm>
            <a:off x="0" y="3410612"/>
            <a:ext cx="18288000" cy="9525"/>
          </a:xfrm>
          <a:prstGeom prst="rect">
            <a:avLst/>
          </a:prstGeom>
          <a:solidFill>
            <a:srgbClr val="F4F4F4"/>
          </a:solidFill>
        </p:spPr>
      </p:sp>
      <p:grpSp>
        <p:nvGrpSpPr>
          <p:cNvPr id="3" name="Group 3"/>
          <p:cNvGrpSpPr/>
          <p:nvPr/>
        </p:nvGrpSpPr>
        <p:grpSpPr>
          <a:xfrm>
            <a:off x="16634921" y="839218"/>
            <a:ext cx="531021" cy="53102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07074" y="1042603"/>
            <a:ext cx="186716" cy="124251"/>
          </a:xfrm>
          <a:prstGeom prst="rect">
            <a:avLst/>
          </a:prstGeom>
        </p:spPr>
      </p:pic>
      <p:pic>
        <p:nvPicPr>
          <p:cNvPr id="6" name="Picture 6"/>
          <p:cNvPicPr>
            <a:picLocks noChangeAspect="1"/>
          </p:cNvPicPr>
          <p:nvPr/>
        </p:nvPicPr>
        <p:blipFill>
          <a:blip r:embed="rId4"/>
          <a:srcRect/>
          <a:stretch>
            <a:fillRect/>
          </a:stretch>
        </p:blipFill>
        <p:spPr>
          <a:xfrm>
            <a:off x="830491" y="517013"/>
            <a:ext cx="4975997" cy="1051179"/>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39075" y="6674559"/>
            <a:ext cx="1734828" cy="173482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5019" y="6611386"/>
            <a:ext cx="1765851" cy="1765851"/>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15602" y="6378588"/>
            <a:ext cx="1750340" cy="175034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253319" y="6395227"/>
            <a:ext cx="1781363" cy="178136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903872" y="6378588"/>
            <a:ext cx="1781656" cy="1798001"/>
          </a:xfrm>
          <a:prstGeom prst="rect">
            <a:avLst/>
          </a:prstGeom>
        </p:spPr>
      </p:pic>
      <p:sp>
        <p:nvSpPr>
          <p:cNvPr id="12" name="TextBox 12"/>
          <p:cNvSpPr txBox="1"/>
          <p:nvPr/>
        </p:nvSpPr>
        <p:spPr>
          <a:xfrm>
            <a:off x="5030920" y="2109625"/>
            <a:ext cx="8226160" cy="723900"/>
          </a:xfrm>
          <a:prstGeom prst="rect">
            <a:avLst/>
          </a:prstGeom>
        </p:spPr>
        <p:txBody>
          <a:bodyPr lIns="0" tIns="0" rIns="0" bIns="0" rtlCol="0" anchor="t">
            <a:spAutoFit/>
          </a:bodyPr>
          <a:lstStyle/>
          <a:p>
            <a:pPr algn="ctr">
              <a:lnSpc>
                <a:spcPts val="5760"/>
              </a:lnSpc>
            </a:pPr>
            <a:r>
              <a:rPr lang="en-US" sz="4800">
                <a:solidFill>
                  <a:srgbClr val="272525"/>
                </a:solidFill>
                <a:latin typeface="Libre Baskerville Italics"/>
              </a:rPr>
              <a:t>The 5 types of social media </a:t>
            </a:r>
          </a:p>
        </p:txBody>
      </p:sp>
      <p:sp>
        <p:nvSpPr>
          <p:cNvPr id="13" name="TextBox 13"/>
          <p:cNvSpPr txBox="1"/>
          <p:nvPr/>
        </p:nvSpPr>
        <p:spPr>
          <a:xfrm>
            <a:off x="4363346" y="4253230"/>
            <a:ext cx="2484834" cy="1709314"/>
          </a:xfrm>
          <a:prstGeom prst="rect">
            <a:avLst/>
          </a:prstGeom>
        </p:spPr>
        <p:txBody>
          <a:bodyPr lIns="0" tIns="0" rIns="0" bIns="0" rtlCol="0" anchor="t">
            <a:spAutoFit/>
          </a:bodyPr>
          <a:lstStyle/>
          <a:p>
            <a:pPr algn="ctr">
              <a:lnSpc>
                <a:spcPts val="6859"/>
              </a:lnSpc>
            </a:pPr>
            <a:r>
              <a:rPr lang="en-US" sz="4800" dirty="0">
                <a:solidFill>
                  <a:srgbClr val="000000"/>
                </a:solidFill>
                <a:latin typeface="Libre Baskerville"/>
              </a:rPr>
              <a:t>Photo</a:t>
            </a:r>
          </a:p>
          <a:p>
            <a:pPr algn="ctr">
              <a:lnSpc>
                <a:spcPts val="6860"/>
              </a:lnSpc>
            </a:pPr>
            <a:r>
              <a:rPr lang="en-US" sz="4800" dirty="0">
                <a:solidFill>
                  <a:srgbClr val="000000"/>
                </a:solidFill>
                <a:latin typeface="Libre Baskerville"/>
              </a:rPr>
              <a:t>Sharing</a:t>
            </a:r>
          </a:p>
        </p:txBody>
      </p:sp>
      <p:sp>
        <p:nvSpPr>
          <p:cNvPr id="14" name="TextBox 14"/>
          <p:cNvSpPr txBox="1"/>
          <p:nvPr/>
        </p:nvSpPr>
        <p:spPr>
          <a:xfrm>
            <a:off x="765073" y="4661852"/>
            <a:ext cx="2845743" cy="828040"/>
          </a:xfrm>
          <a:prstGeom prst="rect">
            <a:avLst/>
          </a:prstGeom>
        </p:spPr>
        <p:txBody>
          <a:bodyPr lIns="0" tIns="0" rIns="0" bIns="0" rtlCol="0" anchor="t">
            <a:spAutoFit/>
          </a:bodyPr>
          <a:lstStyle/>
          <a:p>
            <a:pPr algn="ctr">
              <a:lnSpc>
                <a:spcPts val="6860"/>
              </a:lnSpc>
            </a:pPr>
            <a:r>
              <a:rPr lang="en-US" sz="4800" dirty="0">
                <a:solidFill>
                  <a:srgbClr val="000000"/>
                </a:solidFill>
                <a:latin typeface="Libre Baskerville"/>
              </a:rPr>
              <a:t>Blogging</a:t>
            </a:r>
            <a:endParaRPr lang="en-US" sz="4900" dirty="0">
              <a:solidFill>
                <a:srgbClr val="000000"/>
              </a:solidFill>
              <a:latin typeface="Libre Baskerville"/>
            </a:endParaRPr>
          </a:p>
        </p:txBody>
      </p:sp>
      <p:sp>
        <p:nvSpPr>
          <p:cNvPr id="15" name="TextBox 15"/>
          <p:cNvSpPr txBox="1"/>
          <p:nvPr/>
        </p:nvSpPr>
        <p:spPr>
          <a:xfrm>
            <a:off x="15093107" y="4471456"/>
            <a:ext cx="2166193" cy="828040"/>
          </a:xfrm>
          <a:prstGeom prst="rect">
            <a:avLst/>
          </a:prstGeom>
        </p:spPr>
        <p:txBody>
          <a:bodyPr lIns="0" tIns="0" rIns="0" bIns="0" rtlCol="0" anchor="t">
            <a:spAutoFit/>
          </a:bodyPr>
          <a:lstStyle/>
          <a:p>
            <a:pPr algn="ctr">
              <a:lnSpc>
                <a:spcPts val="6860"/>
              </a:lnSpc>
            </a:pPr>
            <a:r>
              <a:rPr lang="en-US" sz="4800" dirty="0">
                <a:solidFill>
                  <a:srgbClr val="000000"/>
                </a:solidFill>
                <a:latin typeface="Libre Baskerville"/>
              </a:rPr>
              <a:t>Videos</a:t>
            </a:r>
            <a:endParaRPr lang="en-US" sz="4900" dirty="0">
              <a:solidFill>
                <a:srgbClr val="000000"/>
              </a:solidFill>
              <a:latin typeface="Libre Baskerville"/>
            </a:endParaRPr>
          </a:p>
        </p:txBody>
      </p:sp>
      <p:sp>
        <p:nvSpPr>
          <p:cNvPr id="16" name="TextBox 16"/>
          <p:cNvSpPr txBox="1"/>
          <p:nvPr/>
        </p:nvSpPr>
        <p:spPr>
          <a:xfrm>
            <a:off x="7425258" y="4686617"/>
            <a:ext cx="3437483" cy="828040"/>
          </a:xfrm>
          <a:prstGeom prst="rect">
            <a:avLst/>
          </a:prstGeom>
        </p:spPr>
        <p:txBody>
          <a:bodyPr lIns="0" tIns="0" rIns="0" bIns="0" rtlCol="0" anchor="t">
            <a:spAutoFit/>
          </a:bodyPr>
          <a:lstStyle/>
          <a:p>
            <a:pPr algn="ctr">
              <a:lnSpc>
                <a:spcPts val="6860"/>
              </a:lnSpc>
            </a:pPr>
            <a:r>
              <a:rPr lang="en-US" sz="4800" dirty="0">
                <a:solidFill>
                  <a:srgbClr val="000000"/>
                </a:solidFill>
                <a:latin typeface="Libre Baskerville"/>
              </a:rPr>
              <a:t>Interactive</a:t>
            </a:r>
            <a:endParaRPr lang="en-US" sz="4900" dirty="0">
              <a:solidFill>
                <a:srgbClr val="000000"/>
              </a:solidFill>
              <a:latin typeface="Libre Baskerville"/>
            </a:endParaRPr>
          </a:p>
        </p:txBody>
      </p:sp>
      <p:sp>
        <p:nvSpPr>
          <p:cNvPr id="17" name="TextBox 17"/>
          <p:cNvSpPr txBox="1"/>
          <p:nvPr/>
        </p:nvSpPr>
        <p:spPr>
          <a:xfrm>
            <a:off x="11409482" y="4038069"/>
            <a:ext cx="2770436" cy="1694815"/>
          </a:xfrm>
          <a:prstGeom prst="rect">
            <a:avLst/>
          </a:prstGeom>
        </p:spPr>
        <p:txBody>
          <a:bodyPr lIns="0" tIns="0" rIns="0" bIns="0" rtlCol="0" anchor="t">
            <a:spAutoFit/>
          </a:bodyPr>
          <a:lstStyle/>
          <a:p>
            <a:pPr algn="ctr">
              <a:lnSpc>
                <a:spcPts val="6859"/>
              </a:lnSpc>
            </a:pPr>
            <a:r>
              <a:rPr lang="en-US" sz="4900">
                <a:solidFill>
                  <a:srgbClr val="000000"/>
                </a:solidFill>
                <a:latin typeface="Libre Baskerville"/>
              </a:rPr>
              <a:t>Social</a:t>
            </a:r>
          </a:p>
          <a:p>
            <a:pPr algn="ctr">
              <a:lnSpc>
                <a:spcPts val="6860"/>
              </a:lnSpc>
            </a:pPr>
            <a:r>
              <a:rPr lang="en-US" sz="4899">
                <a:solidFill>
                  <a:srgbClr val="000000"/>
                </a:solidFill>
                <a:latin typeface="Libre Baskerville"/>
              </a:rPr>
              <a:t>Network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0" y="1978833"/>
            <a:ext cx="18288000" cy="9525"/>
          </a:xfrm>
          <a:prstGeom prst="rect">
            <a:avLst/>
          </a:prstGeom>
          <a:solidFill>
            <a:srgbClr val="272525"/>
          </a:solidFill>
        </p:spPr>
      </p:sp>
      <p:sp>
        <p:nvSpPr>
          <p:cNvPr id="3" name="AutoShape 3"/>
          <p:cNvSpPr/>
          <p:nvPr/>
        </p:nvSpPr>
        <p:spPr>
          <a:xfrm>
            <a:off x="9134475" y="3512723"/>
            <a:ext cx="9525" cy="7234017"/>
          </a:xfrm>
          <a:prstGeom prst="rect">
            <a:avLst/>
          </a:prstGeom>
          <a:solidFill>
            <a:srgbClr val="272525"/>
          </a:solidFill>
        </p:spPr>
      </p:sp>
      <p:sp>
        <p:nvSpPr>
          <p:cNvPr id="4" name="TextBox 4"/>
          <p:cNvSpPr txBox="1"/>
          <p:nvPr/>
        </p:nvSpPr>
        <p:spPr>
          <a:xfrm>
            <a:off x="1917799" y="2118898"/>
            <a:ext cx="14461927" cy="1393825"/>
          </a:xfrm>
          <a:prstGeom prst="rect">
            <a:avLst/>
          </a:prstGeom>
        </p:spPr>
        <p:txBody>
          <a:bodyPr lIns="0" tIns="0" rIns="0" bIns="0" rtlCol="0" anchor="t">
            <a:spAutoFit/>
          </a:bodyPr>
          <a:lstStyle/>
          <a:p>
            <a:pPr algn="ctr">
              <a:lnSpc>
                <a:spcPts val="5600"/>
              </a:lnSpc>
              <a:spcBef>
                <a:spcPct val="0"/>
              </a:spcBef>
            </a:pPr>
            <a:r>
              <a:rPr lang="en-US" sz="4000">
                <a:solidFill>
                  <a:srgbClr val="000000"/>
                </a:solidFill>
                <a:latin typeface="Libre Baskerville"/>
              </a:rPr>
              <a:t>Providing a strategic approach to communicating the lives of the Saints</a:t>
            </a:r>
          </a:p>
        </p:txBody>
      </p:sp>
      <p:grpSp>
        <p:nvGrpSpPr>
          <p:cNvPr id="5" name="Group 5"/>
          <p:cNvGrpSpPr/>
          <p:nvPr/>
        </p:nvGrpSpPr>
        <p:grpSpPr>
          <a:xfrm>
            <a:off x="16780705" y="880179"/>
            <a:ext cx="531021" cy="531021"/>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8" name="Picture 8"/>
          <p:cNvPicPr>
            <a:picLocks noChangeAspect="1"/>
          </p:cNvPicPr>
          <p:nvPr/>
        </p:nvPicPr>
        <p:blipFill>
          <a:blip r:embed="rId4"/>
          <a:srcRect/>
          <a:stretch>
            <a:fillRect/>
          </a:stretch>
        </p:blipFill>
        <p:spPr>
          <a:xfrm>
            <a:off x="976275" y="557974"/>
            <a:ext cx="4975997" cy="1051179"/>
          </a:xfrm>
          <a:prstGeom prst="rect">
            <a:avLst/>
          </a:prstGeom>
        </p:spPr>
      </p:pic>
      <p:sp>
        <p:nvSpPr>
          <p:cNvPr id="9" name="TextBox 9"/>
          <p:cNvSpPr txBox="1"/>
          <p:nvPr/>
        </p:nvSpPr>
        <p:spPr>
          <a:xfrm>
            <a:off x="976275" y="4090504"/>
            <a:ext cx="7185530" cy="721995"/>
          </a:xfrm>
          <a:prstGeom prst="rect">
            <a:avLst/>
          </a:prstGeom>
        </p:spPr>
        <p:txBody>
          <a:bodyPr lIns="0" tIns="0" rIns="0" bIns="0" rtlCol="0" anchor="t">
            <a:spAutoFit/>
          </a:bodyPr>
          <a:lstStyle/>
          <a:p>
            <a:pPr>
              <a:lnSpc>
                <a:spcPts val="5880"/>
              </a:lnSpc>
            </a:pPr>
            <a:r>
              <a:rPr lang="en-US" sz="4200">
                <a:solidFill>
                  <a:srgbClr val="272525"/>
                </a:solidFill>
                <a:latin typeface="Roboto Bold"/>
              </a:rPr>
              <a:t>Engaging Social Media</a:t>
            </a:r>
          </a:p>
        </p:txBody>
      </p:sp>
      <p:sp>
        <p:nvSpPr>
          <p:cNvPr id="10" name="TextBox 10"/>
          <p:cNvSpPr txBox="1"/>
          <p:nvPr/>
        </p:nvSpPr>
        <p:spPr>
          <a:xfrm>
            <a:off x="10126195" y="4090504"/>
            <a:ext cx="7185530" cy="721995"/>
          </a:xfrm>
          <a:prstGeom prst="rect">
            <a:avLst/>
          </a:prstGeom>
        </p:spPr>
        <p:txBody>
          <a:bodyPr lIns="0" tIns="0" rIns="0" bIns="0" rtlCol="0" anchor="t">
            <a:spAutoFit/>
          </a:bodyPr>
          <a:lstStyle/>
          <a:p>
            <a:pPr algn="just">
              <a:lnSpc>
                <a:spcPts val="5880"/>
              </a:lnSpc>
            </a:pPr>
            <a:r>
              <a:rPr lang="en-US" sz="4200">
                <a:solidFill>
                  <a:srgbClr val="272525"/>
                </a:solidFill>
                <a:latin typeface="Roboto Bold"/>
              </a:rPr>
              <a:t>Storytelling &amp; Connection</a:t>
            </a:r>
          </a:p>
        </p:txBody>
      </p:sp>
      <p:sp>
        <p:nvSpPr>
          <p:cNvPr id="11" name="TextBox 11"/>
          <p:cNvSpPr txBox="1"/>
          <p:nvPr/>
        </p:nvSpPr>
        <p:spPr>
          <a:xfrm>
            <a:off x="1028700" y="5194576"/>
            <a:ext cx="5781753" cy="3794760"/>
          </a:xfrm>
          <a:prstGeom prst="rect">
            <a:avLst/>
          </a:prstGeom>
        </p:spPr>
        <p:txBody>
          <a:bodyPr lIns="0" tIns="0" rIns="0" bIns="0" rtlCol="0" anchor="t">
            <a:spAutoFit/>
          </a:bodyPr>
          <a:lstStyle/>
          <a:p>
            <a:pPr marL="777240" lvl="1" indent="-388620" algn="just">
              <a:lnSpc>
                <a:spcPts val="5040"/>
              </a:lnSpc>
              <a:buFont typeface="Arial"/>
              <a:buChar char="•"/>
            </a:pPr>
            <a:r>
              <a:rPr lang="en-US" sz="3600">
                <a:solidFill>
                  <a:srgbClr val="272525"/>
                </a:solidFill>
                <a:latin typeface="Roboto"/>
              </a:rPr>
              <a:t>Interest</a:t>
            </a:r>
          </a:p>
          <a:p>
            <a:pPr marL="777240" lvl="1" indent="-388620" algn="just">
              <a:lnSpc>
                <a:spcPts val="5040"/>
              </a:lnSpc>
              <a:buFont typeface="Arial"/>
              <a:buChar char="•"/>
            </a:pPr>
            <a:r>
              <a:rPr lang="en-US" sz="3600">
                <a:solidFill>
                  <a:srgbClr val="272525"/>
                </a:solidFill>
                <a:latin typeface="Roboto"/>
              </a:rPr>
              <a:t>Timeliness</a:t>
            </a:r>
          </a:p>
          <a:p>
            <a:pPr marL="777240" lvl="1" indent="-388620" algn="just">
              <a:lnSpc>
                <a:spcPts val="5040"/>
              </a:lnSpc>
              <a:buFont typeface="Arial"/>
              <a:buChar char="•"/>
            </a:pPr>
            <a:r>
              <a:rPr lang="en-US" sz="3600">
                <a:solidFill>
                  <a:srgbClr val="272525"/>
                </a:solidFill>
                <a:latin typeface="Roboto"/>
              </a:rPr>
              <a:t>Relationship</a:t>
            </a:r>
          </a:p>
          <a:p>
            <a:pPr marL="777240" lvl="1" indent="-388620" algn="just">
              <a:lnSpc>
                <a:spcPts val="5040"/>
              </a:lnSpc>
              <a:buFont typeface="Arial"/>
              <a:buChar char="•"/>
            </a:pPr>
            <a:r>
              <a:rPr lang="en-US" sz="3600">
                <a:solidFill>
                  <a:srgbClr val="272525"/>
                </a:solidFill>
                <a:latin typeface="Roboto"/>
              </a:rPr>
              <a:t>Frequency</a:t>
            </a:r>
          </a:p>
          <a:p>
            <a:pPr marL="777240" lvl="1" indent="-388620" algn="just">
              <a:lnSpc>
                <a:spcPts val="5040"/>
              </a:lnSpc>
              <a:buFont typeface="Arial"/>
              <a:buChar char="•"/>
            </a:pPr>
            <a:r>
              <a:rPr lang="en-US" sz="3600">
                <a:solidFill>
                  <a:srgbClr val="272525"/>
                </a:solidFill>
                <a:latin typeface="Roboto"/>
              </a:rPr>
              <a:t>Following </a:t>
            </a:r>
          </a:p>
          <a:p>
            <a:pPr marL="777240" lvl="1" indent="-388620" algn="just">
              <a:lnSpc>
                <a:spcPts val="5040"/>
              </a:lnSpc>
              <a:buFont typeface="Arial"/>
              <a:buChar char="•"/>
            </a:pPr>
            <a:r>
              <a:rPr lang="en-US" sz="3600">
                <a:solidFill>
                  <a:srgbClr val="272525"/>
                </a:solidFill>
                <a:latin typeface="Roboto"/>
              </a:rPr>
              <a:t>Usage</a:t>
            </a:r>
          </a:p>
        </p:txBody>
      </p:sp>
      <p:sp>
        <p:nvSpPr>
          <p:cNvPr id="12" name="TextBox 12"/>
          <p:cNvSpPr txBox="1"/>
          <p:nvPr/>
        </p:nvSpPr>
        <p:spPr>
          <a:xfrm>
            <a:off x="9954043" y="5509862"/>
            <a:ext cx="7185530" cy="1889760"/>
          </a:xfrm>
          <a:prstGeom prst="rect">
            <a:avLst/>
          </a:prstGeom>
        </p:spPr>
        <p:txBody>
          <a:bodyPr lIns="0" tIns="0" rIns="0" bIns="0" rtlCol="0" anchor="t">
            <a:spAutoFit/>
          </a:bodyPr>
          <a:lstStyle/>
          <a:p>
            <a:pPr marL="777240" lvl="1" indent="-388620" algn="just">
              <a:lnSpc>
                <a:spcPts val="5040"/>
              </a:lnSpc>
              <a:buFont typeface="Arial"/>
              <a:buChar char="•"/>
            </a:pPr>
            <a:r>
              <a:rPr lang="en-US" sz="3600">
                <a:solidFill>
                  <a:srgbClr val="272525"/>
                </a:solidFill>
                <a:latin typeface="Roboto"/>
              </a:rPr>
              <a:t>Needs</a:t>
            </a:r>
          </a:p>
          <a:p>
            <a:pPr marL="777240" lvl="1" indent="-388620" algn="just">
              <a:lnSpc>
                <a:spcPts val="5040"/>
              </a:lnSpc>
              <a:buFont typeface="Arial"/>
              <a:buChar char="•"/>
            </a:pPr>
            <a:r>
              <a:rPr lang="en-US" sz="3600">
                <a:solidFill>
                  <a:srgbClr val="272525"/>
                </a:solidFill>
                <a:latin typeface="Roboto"/>
              </a:rPr>
              <a:t>Hopes</a:t>
            </a:r>
          </a:p>
          <a:p>
            <a:pPr marL="777240" lvl="1" indent="-388620" algn="just">
              <a:lnSpc>
                <a:spcPts val="5040"/>
              </a:lnSpc>
              <a:buFont typeface="Arial"/>
              <a:buChar char="•"/>
            </a:pPr>
            <a:r>
              <a:rPr lang="en-US" sz="3600">
                <a:solidFill>
                  <a:srgbClr val="272525"/>
                </a:solidFill>
                <a:latin typeface="Roboto"/>
              </a:rPr>
              <a:t>Fears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0" y="1978833"/>
            <a:ext cx="18288000" cy="9525"/>
          </a:xfrm>
          <a:prstGeom prst="rect">
            <a:avLst/>
          </a:prstGeom>
          <a:solidFill>
            <a:srgbClr val="272525"/>
          </a:solidFill>
        </p:spPr>
      </p:sp>
      <p:grpSp>
        <p:nvGrpSpPr>
          <p:cNvPr id="3" name="Group 3"/>
          <p:cNvGrpSpPr/>
          <p:nvPr/>
        </p:nvGrpSpPr>
        <p:grpSpPr>
          <a:xfrm>
            <a:off x="16780705" y="880179"/>
            <a:ext cx="531021" cy="53102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6" name="Picture 6"/>
          <p:cNvPicPr>
            <a:picLocks noChangeAspect="1"/>
          </p:cNvPicPr>
          <p:nvPr/>
        </p:nvPicPr>
        <p:blipFill>
          <a:blip r:embed="rId4"/>
          <a:srcRect/>
          <a:stretch>
            <a:fillRect/>
          </a:stretch>
        </p:blipFill>
        <p:spPr>
          <a:xfrm>
            <a:off x="976275" y="557974"/>
            <a:ext cx="4975997" cy="1051179"/>
          </a:xfrm>
          <a:prstGeom prst="rect">
            <a:avLst/>
          </a:prstGeom>
        </p:spPr>
      </p:pic>
      <p:grpSp>
        <p:nvGrpSpPr>
          <p:cNvPr id="7" name="Group 7"/>
          <p:cNvGrpSpPr>
            <a:grpSpLocks noChangeAspect="1"/>
          </p:cNvGrpSpPr>
          <p:nvPr/>
        </p:nvGrpSpPr>
        <p:grpSpPr>
          <a:xfrm>
            <a:off x="1923092" y="2314575"/>
            <a:ext cx="3848671" cy="7615257"/>
            <a:chOff x="0" y="0"/>
            <a:chExt cx="2620010" cy="5184140"/>
          </a:xfrm>
        </p:grpSpPr>
        <p:sp>
          <p:nvSpPr>
            <p:cNvPr id="8" name="Freeform 8"/>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272525"/>
            </a:solidFill>
          </p:spPr>
        </p:sp>
        <p:sp>
          <p:nvSpPr>
            <p:cNvPr id="9" name="Freeform 9"/>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5"/>
              <a:stretch>
                <a:fillRect l="7057" t="3013" r="7008" b="2915"/>
              </a:stretch>
            </a:blipFill>
          </p:spPr>
        </p:sp>
        <p:sp>
          <p:nvSpPr>
            <p:cNvPr id="10" name="Freeform 10"/>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B5B5B"/>
            </a:solidFill>
          </p:spPr>
        </p:sp>
        <p:sp>
          <p:nvSpPr>
            <p:cNvPr id="11" name="Freeform 11"/>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B5B5B"/>
            </a:solidFill>
          </p:spPr>
        </p:sp>
        <p:sp>
          <p:nvSpPr>
            <p:cNvPr id="12" name="Freeform 12"/>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EBCEB5"/>
            </a:solidFill>
          </p:spPr>
        </p:sp>
        <p:sp>
          <p:nvSpPr>
            <p:cNvPr id="13" name="Freeform 13"/>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EBCEB5"/>
            </a:solidFill>
          </p:spPr>
        </p:sp>
        <p:sp>
          <p:nvSpPr>
            <p:cNvPr id="14" name="Freeform 14"/>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EBCEB5"/>
            </a:solidFill>
          </p:spPr>
        </p:sp>
        <p:sp>
          <p:nvSpPr>
            <p:cNvPr id="15" name="Freeform 15"/>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EBCEB5"/>
            </a:solidFill>
          </p:spPr>
        </p:sp>
        <p:sp>
          <p:nvSpPr>
            <p:cNvPr id="16" name="Freeform 16"/>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FCE9D8"/>
            </a:solidFill>
          </p:spPr>
        </p:sp>
      </p:grpSp>
      <p:sp>
        <p:nvSpPr>
          <p:cNvPr id="17" name="TextBox 17"/>
          <p:cNvSpPr txBox="1"/>
          <p:nvPr/>
        </p:nvSpPr>
        <p:spPr>
          <a:xfrm>
            <a:off x="6980243" y="4151229"/>
            <a:ext cx="9112292" cy="3388363"/>
          </a:xfrm>
          <a:prstGeom prst="rect">
            <a:avLst/>
          </a:prstGeom>
        </p:spPr>
        <p:txBody>
          <a:bodyPr wrap="square" lIns="0" tIns="0" rIns="0" bIns="0" rtlCol="0" anchor="t">
            <a:spAutoFit/>
          </a:bodyPr>
          <a:lstStyle/>
          <a:p>
            <a:pPr algn="ctr">
              <a:lnSpc>
                <a:spcPts val="8959"/>
              </a:lnSpc>
            </a:pPr>
            <a:r>
              <a:rPr lang="en-US" sz="4400" dirty="0">
                <a:solidFill>
                  <a:srgbClr val="000000"/>
                </a:solidFill>
                <a:latin typeface="Libre Baskerville"/>
              </a:rPr>
              <a:t>Creating an Entry Point</a:t>
            </a:r>
          </a:p>
          <a:p>
            <a:pPr algn="ctr">
              <a:lnSpc>
                <a:spcPts val="8960"/>
              </a:lnSpc>
            </a:pPr>
            <a:r>
              <a:rPr lang="en-US" sz="4400" dirty="0">
                <a:solidFill>
                  <a:srgbClr val="000000"/>
                </a:solidFill>
                <a:latin typeface="Libre Baskerville"/>
              </a:rPr>
              <a:t>that engages our audience with the lives of the Saints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0" y="1978833"/>
            <a:ext cx="18288000" cy="9525"/>
          </a:xfrm>
          <a:prstGeom prst="rect">
            <a:avLst/>
          </a:prstGeom>
          <a:solidFill>
            <a:srgbClr val="272525"/>
          </a:solidFill>
        </p:spPr>
      </p:sp>
      <p:grpSp>
        <p:nvGrpSpPr>
          <p:cNvPr id="3" name="Group 3"/>
          <p:cNvGrpSpPr/>
          <p:nvPr/>
        </p:nvGrpSpPr>
        <p:grpSpPr>
          <a:xfrm>
            <a:off x="16780705" y="880179"/>
            <a:ext cx="531021" cy="53102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6" name="Picture 6"/>
          <p:cNvPicPr>
            <a:picLocks noChangeAspect="1"/>
          </p:cNvPicPr>
          <p:nvPr/>
        </p:nvPicPr>
        <p:blipFill>
          <a:blip r:embed="rId4"/>
          <a:srcRect/>
          <a:stretch>
            <a:fillRect/>
          </a:stretch>
        </p:blipFill>
        <p:spPr>
          <a:xfrm>
            <a:off x="976275" y="557974"/>
            <a:ext cx="4975997" cy="1051179"/>
          </a:xfrm>
          <a:prstGeom prst="rect">
            <a:avLst/>
          </a:prstGeom>
        </p:spPr>
      </p:pic>
      <p:grpSp>
        <p:nvGrpSpPr>
          <p:cNvPr id="7" name="Group 7"/>
          <p:cNvGrpSpPr>
            <a:grpSpLocks noChangeAspect="1"/>
          </p:cNvGrpSpPr>
          <p:nvPr/>
        </p:nvGrpSpPr>
        <p:grpSpPr>
          <a:xfrm>
            <a:off x="3953984" y="2881324"/>
            <a:ext cx="10380032" cy="5953861"/>
            <a:chOff x="0" y="0"/>
            <a:chExt cx="7981950" cy="4578350"/>
          </a:xfrm>
        </p:grpSpPr>
        <p:sp>
          <p:nvSpPr>
            <p:cNvPr id="8" name="Freeform 8"/>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727171"/>
            </a:solidFill>
          </p:spPr>
        </p:sp>
        <p:sp>
          <p:nvSpPr>
            <p:cNvPr id="9" name="Freeform 9"/>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5B5B5B"/>
            </a:solidFill>
          </p:spPr>
        </p:sp>
        <p:sp>
          <p:nvSpPr>
            <p:cNvPr id="10" name="Freeform 10"/>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EBCEB5"/>
            </a:solidFill>
          </p:spPr>
        </p:sp>
        <p:sp>
          <p:nvSpPr>
            <p:cNvPr id="11" name="Freeform 11"/>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992A25"/>
            </a:solidFill>
          </p:spPr>
        </p:sp>
        <p:sp>
          <p:nvSpPr>
            <p:cNvPr id="12" name="Freeform 12"/>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5"/>
              <a:stretch>
                <a:fillRect l="12060" t="5317" r="12076" b="10449"/>
              </a:stretch>
            </a:blipFill>
          </p:spPr>
        </p:sp>
      </p:gr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3464273" y="7234391"/>
            <a:ext cx="978217" cy="109131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844907" y="3720457"/>
            <a:ext cx="978217" cy="1091317"/>
          </a:xfrm>
          <a:prstGeom prst="rect">
            <a:avLst/>
          </a:prstGeom>
        </p:spPr>
      </p:pic>
      <p:grpSp>
        <p:nvGrpSpPr>
          <p:cNvPr id="15" name="Group 15"/>
          <p:cNvGrpSpPr/>
          <p:nvPr/>
        </p:nvGrpSpPr>
        <p:grpSpPr>
          <a:xfrm>
            <a:off x="301089" y="4013400"/>
            <a:ext cx="4141401" cy="2857283"/>
            <a:chOff x="0" y="0"/>
            <a:chExt cx="1913890" cy="1320453"/>
          </a:xfrm>
        </p:grpSpPr>
        <p:sp>
          <p:nvSpPr>
            <p:cNvPr id="16" name="Freeform 16"/>
            <p:cNvSpPr/>
            <p:nvPr/>
          </p:nvSpPr>
          <p:spPr>
            <a:xfrm>
              <a:off x="0" y="0"/>
              <a:ext cx="1913890" cy="1320453"/>
            </a:xfrm>
            <a:custGeom>
              <a:avLst/>
              <a:gdLst/>
              <a:ahLst/>
              <a:cxnLst/>
              <a:rect l="l" t="t" r="r" b="b"/>
              <a:pathLst>
                <a:path w="1913890" h="1320453">
                  <a:moveTo>
                    <a:pt x="0" y="0"/>
                  </a:moveTo>
                  <a:lnTo>
                    <a:pt x="0" y="1320453"/>
                  </a:lnTo>
                  <a:lnTo>
                    <a:pt x="1913890" y="1320453"/>
                  </a:lnTo>
                  <a:lnTo>
                    <a:pt x="1913890" y="0"/>
                  </a:lnTo>
                  <a:lnTo>
                    <a:pt x="0" y="0"/>
                  </a:lnTo>
                  <a:close/>
                  <a:moveTo>
                    <a:pt x="1852930" y="1259493"/>
                  </a:moveTo>
                  <a:lnTo>
                    <a:pt x="59690" y="1259493"/>
                  </a:lnTo>
                  <a:lnTo>
                    <a:pt x="59690" y="59690"/>
                  </a:lnTo>
                  <a:lnTo>
                    <a:pt x="1852930" y="59690"/>
                  </a:lnTo>
                  <a:lnTo>
                    <a:pt x="1852930" y="1259493"/>
                  </a:lnTo>
                  <a:close/>
                </a:path>
              </a:pathLst>
            </a:custGeom>
            <a:solidFill>
              <a:srgbClr val="FFFFFF"/>
            </a:solidFill>
          </p:spPr>
        </p:sp>
      </p:grpSp>
      <p:sp>
        <p:nvSpPr>
          <p:cNvPr id="17" name="TextBox 17"/>
          <p:cNvSpPr txBox="1"/>
          <p:nvPr/>
        </p:nvSpPr>
        <p:spPr>
          <a:xfrm>
            <a:off x="563781" y="4319362"/>
            <a:ext cx="3878709" cy="2169160"/>
          </a:xfrm>
          <a:prstGeom prst="rect">
            <a:avLst/>
          </a:prstGeom>
        </p:spPr>
        <p:txBody>
          <a:bodyPr lIns="0" tIns="0" rIns="0" bIns="0" rtlCol="0" anchor="t">
            <a:spAutoFit/>
          </a:bodyPr>
          <a:lstStyle/>
          <a:p>
            <a:pPr>
              <a:lnSpc>
                <a:spcPts val="4339"/>
              </a:lnSpc>
            </a:pPr>
            <a:r>
              <a:rPr lang="en-US" sz="3099" dirty="0">
                <a:solidFill>
                  <a:srgbClr val="000000"/>
                </a:solidFill>
                <a:latin typeface="Roboto"/>
              </a:rPr>
              <a:t>Understanding how imagery grabs our audience to engage with the post  </a:t>
            </a:r>
          </a:p>
        </p:txBody>
      </p:sp>
      <p:grpSp>
        <p:nvGrpSpPr>
          <p:cNvPr id="18" name="Group 18"/>
          <p:cNvGrpSpPr/>
          <p:nvPr/>
        </p:nvGrpSpPr>
        <p:grpSpPr>
          <a:xfrm>
            <a:off x="13844907" y="5143500"/>
            <a:ext cx="4141401" cy="2857283"/>
            <a:chOff x="0" y="0"/>
            <a:chExt cx="1913890" cy="1320453"/>
          </a:xfrm>
        </p:grpSpPr>
        <p:sp>
          <p:nvSpPr>
            <p:cNvPr id="19" name="Freeform 19"/>
            <p:cNvSpPr/>
            <p:nvPr/>
          </p:nvSpPr>
          <p:spPr>
            <a:xfrm>
              <a:off x="0" y="0"/>
              <a:ext cx="1913890" cy="1320453"/>
            </a:xfrm>
            <a:custGeom>
              <a:avLst/>
              <a:gdLst/>
              <a:ahLst/>
              <a:cxnLst/>
              <a:rect l="l" t="t" r="r" b="b"/>
              <a:pathLst>
                <a:path w="1913890" h="1320453">
                  <a:moveTo>
                    <a:pt x="0" y="0"/>
                  </a:moveTo>
                  <a:lnTo>
                    <a:pt x="0" y="1320453"/>
                  </a:lnTo>
                  <a:lnTo>
                    <a:pt x="1913890" y="1320453"/>
                  </a:lnTo>
                  <a:lnTo>
                    <a:pt x="1913890" y="0"/>
                  </a:lnTo>
                  <a:lnTo>
                    <a:pt x="0" y="0"/>
                  </a:lnTo>
                  <a:close/>
                  <a:moveTo>
                    <a:pt x="1852930" y="1259493"/>
                  </a:moveTo>
                  <a:lnTo>
                    <a:pt x="59690" y="1259493"/>
                  </a:lnTo>
                  <a:lnTo>
                    <a:pt x="59690" y="59690"/>
                  </a:lnTo>
                  <a:lnTo>
                    <a:pt x="1852930" y="59690"/>
                  </a:lnTo>
                  <a:lnTo>
                    <a:pt x="1852930" y="1259493"/>
                  </a:lnTo>
                  <a:close/>
                </a:path>
              </a:pathLst>
            </a:custGeom>
            <a:solidFill>
              <a:srgbClr val="FFFFFF"/>
            </a:solidFill>
          </p:spPr>
        </p:sp>
      </p:grpSp>
      <p:sp>
        <p:nvSpPr>
          <p:cNvPr id="20" name="TextBox 20"/>
          <p:cNvSpPr txBox="1"/>
          <p:nvPr/>
        </p:nvSpPr>
        <p:spPr>
          <a:xfrm>
            <a:off x="14120905" y="5298470"/>
            <a:ext cx="3602712" cy="2481580"/>
          </a:xfrm>
          <a:prstGeom prst="rect">
            <a:avLst/>
          </a:prstGeom>
        </p:spPr>
        <p:txBody>
          <a:bodyPr lIns="0" tIns="0" rIns="0" bIns="0" rtlCol="0" anchor="t">
            <a:spAutoFit/>
          </a:bodyPr>
          <a:lstStyle/>
          <a:p>
            <a:pPr algn="r">
              <a:lnSpc>
                <a:spcPts val="3919"/>
              </a:lnSpc>
            </a:pPr>
            <a:r>
              <a:rPr lang="en-US" sz="2799" dirty="0">
                <a:solidFill>
                  <a:srgbClr val="000000"/>
                </a:solidFill>
                <a:latin typeface="Roboto"/>
              </a:rPr>
              <a:t>Creating language that invites our audience to engage with the post on social media and real life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0" y="1978833"/>
            <a:ext cx="18288000" cy="9525"/>
          </a:xfrm>
          <a:prstGeom prst="rect">
            <a:avLst/>
          </a:prstGeom>
          <a:solidFill>
            <a:srgbClr val="272525"/>
          </a:solidFill>
        </p:spPr>
      </p:sp>
      <p:grpSp>
        <p:nvGrpSpPr>
          <p:cNvPr id="3" name="Group 3"/>
          <p:cNvGrpSpPr/>
          <p:nvPr/>
        </p:nvGrpSpPr>
        <p:grpSpPr>
          <a:xfrm>
            <a:off x="16780705" y="880179"/>
            <a:ext cx="531021" cy="53102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6" name="Picture 6"/>
          <p:cNvPicPr>
            <a:picLocks noChangeAspect="1"/>
          </p:cNvPicPr>
          <p:nvPr/>
        </p:nvPicPr>
        <p:blipFill>
          <a:blip r:embed="rId4"/>
          <a:srcRect/>
          <a:stretch>
            <a:fillRect/>
          </a:stretch>
        </p:blipFill>
        <p:spPr>
          <a:xfrm>
            <a:off x="976275" y="557974"/>
            <a:ext cx="4975997" cy="1051179"/>
          </a:xfrm>
          <a:prstGeom prst="rect">
            <a:avLst/>
          </a:prstGeom>
        </p:spPr>
      </p:pic>
      <p:pic>
        <p:nvPicPr>
          <p:cNvPr id="7" name="Picture 7"/>
          <p:cNvPicPr>
            <a:picLocks noChangeAspect="1"/>
          </p:cNvPicPr>
          <p:nvPr/>
        </p:nvPicPr>
        <p:blipFill>
          <a:blip r:embed="rId5"/>
          <a:srcRect/>
          <a:stretch>
            <a:fillRect/>
          </a:stretch>
        </p:blipFill>
        <p:spPr>
          <a:xfrm>
            <a:off x="474861" y="2363096"/>
            <a:ext cx="10307817" cy="3511100"/>
          </a:xfrm>
          <a:prstGeom prst="rect">
            <a:avLst/>
          </a:prstGeom>
        </p:spPr>
      </p:pic>
      <p:pic>
        <p:nvPicPr>
          <p:cNvPr id="8" name="Picture 8"/>
          <p:cNvPicPr>
            <a:picLocks noChangeAspect="1"/>
          </p:cNvPicPr>
          <p:nvPr/>
        </p:nvPicPr>
        <p:blipFill>
          <a:blip r:embed="rId6"/>
          <a:srcRect/>
          <a:stretch>
            <a:fillRect/>
          </a:stretch>
        </p:blipFill>
        <p:spPr>
          <a:xfrm>
            <a:off x="7030485" y="6057700"/>
            <a:ext cx="10683234" cy="3672362"/>
          </a:xfrm>
          <a:prstGeom prst="rect">
            <a:avLst/>
          </a:prstGeom>
        </p:spPr>
      </p:pic>
      <p:sp>
        <p:nvSpPr>
          <p:cNvPr id="9" name="TextBox 9"/>
          <p:cNvSpPr txBox="1"/>
          <p:nvPr/>
        </p:nvSpPr>
        <p:spPr>
          <a:xfrm>
            <a:off x="11189048" y="3453166"/>
            <a:ext cx="4745411" cy="1254760"/>
          </a:xfrm>
          <a:prstGeom prst="rect">
            <a:avLst/>
          </a:prstGeom>
        </p:spPr>
        <p:txBody>
          <a:bodyPr lIns="0" tIns="0" rIns="0" bIns="0" rtlCol="0" anchor="t">
            <a:spAutoFit/>
          </a:bodyPr>
          <a:lstStyle/>
          <a:p>
            <a:pPr algn="r">
              <a:lnSpc>
                <a:spcPts val="5040"/>
              </a:lnSpc>
            </a:pPr>
            <a:r>
              <a:rPr lang="en-US" sz="3600">
                <a:solidFill>
                  <a:srgbClr val="000000"/>
                </a:solidFill>
                <a:latin typeface="Libre Baskerville"/>
              </a:rPr>
              <a:t>Why does this relate to me?</a:t>
            </a:r>
          </a:p>
        </p:txBody>
      </p:sp>
      <p:sp>
        <p:nvSpPr>
          <p:cNvPr id="10" name="TextBox 10"/>
          <p:cNvSpPr txBox="1"/>
          <p:nvPr/>
        </p:nvSpPr>
        <p:spPr>
          <a:xfrm>
            <a:off x="474861" y="6865737"/>
            <a:ext cx="6429628" cy="1889760"/>
          </a:xfrm>
          <a:prstGeom prst="rect">
            <a:avLst/>
          </a:prstGeom>
        </p:spPr>
        <p:txBody>
          <a:bodyPr lIns="0" tIns="0" rIns="0" bIns="0" rtlCol="0" anchor="t">
            <a:spAutoFit/>
          </a:bodyPr>
          <a:lstStyle/>
          <a:p>
            <a:pPr>
              <a:lnSpc>
                <a:spcPts val="5040"/>
              </a:lnSpc>
            </a:pPr>
            <a:r>
              <a:rPr lang="en-US" sz="3600">
                <a:solidFill>
                  <a:srgbClr val="000000"/>
                </a:solidFill>
                <a:latin typeface="Libre Baskerville"/>
              </a:rPr>
              <a:t>Why do we need to make relatable content about the lives of the Saints?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8154968" y="4736915"/>
            <a:ext cx="10133032" cy="9525"/>
          </a:xfrm>
          <a:prstGeom prst="rect">
            <a:avLst/>
          </a:prstGeom>
          <a:solidFill>
            <a:srgbClr val="272525"/>
          </a:solidFill>
        </p:spPr>
      </p:sp>
      <p:sp>
        <p:nvSpPr>
          <p:cNvPr id="3" name="AutoShape 3"/>
          <p:cNvSpPr/>
          <p:nvPr/>
        </p:nvSpPr>
        <p:spPr>
          <a:xfrm>
            <a:off x="8154968" y="7494997"/>
            <a:ext cx="10133032" cy="9525"/>
          </a:xfrm>
          <a:prstGeom prst="rect">
            <a:avLst/>
          </a:prstGeom>
          <a:solidFill>
            <a:srgbClr val="272525"/>
          </a:solidFill>
        </p:spPr>
      </p:sp>
      <p:sp>
        <p:nvSpPr>
          <p:cNvPr id="4" name="AutoShape 4"/>
          <p:cNvSpPr/>
          <p:nvPr/>
        </p:nvSpPr>
        <p:spPr>
          <a:xfrm>
            <a:off x="0" y="1978833"/>
            <a:ext cx="18288000" cy="9525"/>
          </a:xfrm>
          <a:prstGeom prst="rect">
            <a:avLst/>
          </a:prstGeom>
          <a:solidFill>
            <a:srgbClr val="272525"/>
          </a:solidFill>
        </p:spPr>
      </p:sp>
      <p:sp>
        <p:nvSpPr>
          <p:cNvPr id="5" name="TextBox 5"/>
          <p:cNvSpPr txBox="1"/>
          <p:nvPr/>
        </p:nvSpPr>
        <p:spPr>
          <a:xfrm>
            <a:off x="1028700" y="4868314"/>
            <a:ext cx="6125338" cy="2443480"/>
          </a:xfrm>
          <a:prstGeom prst="rect">
            <a:avLst/>
          </a:prstGeom>
        </p:spPr>
        <p:txBody>
          <a:bodyPr lIns="0" tIns="0" rIns="0" bIns="0" rtlCol="0" anchor="t">
            <a:spAutoFit/>
          </a:bodyPr>
          <a:lstStyle/>
          <a:p>
            <a:pPr>
              <a:lnSpc>
                <a:spcPts val="6545"/>
              </a:lnSpc>
            </a:pPr>
            <a:r>
              <a:rPr lang="en-US" sz="4675" dirty="0">
                <a:solidFill>
                  <a:srgbClr val="992A25"/>
                </a:solidFill>
                <a:latin typeface="Libre Baskerville Italics"/>
              </a:rPr>
              <a:t>Share the lives of the Saints to bring others closer to God</a:t>
            </a:r>
          </a:p>
        </p:txBody>
      </p:sp>
      <p:grpSp>
        <p:nvGrpSpPr>
          <p:cNvPr id="6" name="Group 6"/>
          <p:cNvGrpSpPr/>
          <p:nvPr/>
        </p:nvGrpSpPr>
        <p:grpSpPr>
          <a:xfrm>
            <a:off x="9544403" y="2619100"/>
            <a:ext cx="7714897" cy="1484532"/>
            <a:chOff x="0" y="0"/>
            <a:chExt cx="10286529" cy="1979376"/>
          </a:xfrm>
        </p:grpSpPr>
        <p:sp>
          <p:nvSpPr>
            <p:cNvPr id="7" name="TextBox 7"/>
            <p:cNvSpPr txBox="1"/>
            <p:nvPr/>
          </p:nvSpPr>
          <p:spPr>
            <a:xfrm>
              <a:off x="0" y="-76200"/>
              <a:ext cx="10286529" cy="641773"/>
            </a:xfrm>
            <a:prstGeom prst="rect">
              <a:avLst/>
            </a:prstGeom>
          </p:spPr>
          <p:txBody>
            <a:bodyPr lIns="0" tIns="0" rIns="0" bIns="0" rtlCol="0" anchor="t">
              <a:spAutoFit/>
            </a:bodyPr>
            <a:lstStyle/>
            <a:p>
              <a:pPr>
                <a:lnSpc>
                  <a:spcPts val="3919"/>
                </a:lnSpc>
              </a:pPr>
              <a:r>
                <a:rPr lang="en-US" sz="2800" dirty="0">
                  <a:solidFill>
                    <a:srgbClr val="272525"/>
                  </a:solidFill>
                  <a:latin typeface="Roboto Bold"/>
                </a:rPr>
                <a:t>Celebrating the Lives of the Saints</a:t>
              </a:r>
            </a:p>
          </p:txBody>
        </p:sp>
        <p:sp>
          <p:nvSpPr>
            <p:cNvPr id="8" name="TextBox 8"/>
            <p:cNvSpPr txBox="1"/>
            <p:nvPr/>
          </p:nvSpPr>
          <p:spPr>
            <a:xfrm>
              <a:off x="0" y="885906"/>
              <a:ext cx="10286529" cy="1047750"/>
            </a:xfrm>
            <a:prstGeom prst="rect">
              <a:avLst/>
            </a:prstGeom>
          </p:spPr>
          <p:txBody>
            <a:bodyPr lIns="0" tIns="0" rIns="0" bIns="0" rtlCol="0" anchor="t">
              <a:spAutoFit/>
            </a:bodyPr>
            <a:lstStyle/>
            <a:p>
              <a:pPr>
                <a:lnSpc>
                  <a:spcPts val="3149"/>
                </a:lnSpc>
              </a:pPr>
              <a:r>
                <a:rPr lang="en-US" sz="2250" dirty="0">
                  <a:solidFill>
                    <a:srgbClr val="272525"/>
                  </a:solidFill>
                  <a:latin typeface="Roboto"/>
                </a:rPr>
                <a:t>A brief history of how the Church has shared the stories of the lives of the Saints... and why.</a:t>
              </a:r>
            </a:p>
          </p:txBody>
        </p:sp>
      </p:grpSp>
      <p:grpSp>
        <p:nvGrpSpPr>
          <p:cNvPr id="9" name="Group 9"/>
          <p:cNvGrpSpPr/>
          <p:nvPr/>
        </p:nvGrpSpPr>
        <p:grpSpPr>
          <a:xfrm>
            <a:off x="9544403" y="5590675"/>
            <a:ext cx="7714897" cy="1084482"/>
            <a:chOff x="0" y="0"/>
            <a:chExt cx="10286529" cy="1445976"/>
          </a:xfrm>
        </p:grpSpPr>
        <p:sp>
          <p:nvSpPr>
            <p:cNvPr id="10" name="TextBox 10"/>
            <p:cNvSpPr txBox="1"/>
            <p:nvPr/>
          </p:nvSpPr>
          <p:spPr>
            <a:xfrm>
              <a:off x="0" y="-76200"/>
              <a:ext cx="10286529"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Effective Communication Strategies </a:t>
              </a:r>
            </a:p>
          </p:txBody>
        </p:sp>
        <p:sp>
          <p:nvSpPr>
            <p:cNvPr id="11" name="TextBox 11"/>
            <p:cNvSpPr txBox="1"/>
            <p:nvPr/>
          </p:nvSpPr>
          <p:spPr>
            <a:xfrm>
              <a:off x="0" y="885906"/>
              <a:ext cx="10286529" cy="514350"/>
            </a:xfrm>
            <a:prstGeom prst="rect">
              <a:avLst/>
            </a:prstGeom>
          </p:spPr>
          <p:txBody>
            <a:bodyPr lIns="0" tIns="0" rIns="0" bIns="0" rtlCol="0" anchor="t">
              <a:spAutoFit/>
            </a:bodyPr>
            <a:lstStyle/>
            <a:p>
              <a:pPr>
                <a:lnSpc>
                  <a:spcPts val="3149"/>
                </a:lnSpc>
              </a:pPr>
              <a:r>
                <a:rPr lang="en-US" sz="2250">
                  <a:solidFill>
                    <a:srgbClr val="272525"/>
                  </a:solidFill>
                  <a:latin typeface="Roboto"/>
                </a:rPr>
                <a:t>Digital Communication strategies and S.M.A.R.T goals</a:t>
              </a:r>
            </a:p>
          </p:txBody>
        </p:sp>
      </p:grpSp>
      <p:grpSp>
        <p:nvGrpSpPr>
          <p:cNvPr id="12" name="Group 12"/>
          <p:cNvGrpSpPr/>
          <p:nvPr/>
        </p:nvGrpSpPr>
        <p:grpSpPr>
          <a:xfrm>
            <a:off x="9544403" y="8135265"/>
            <a:ext cx="7987043" cy="1084482"/>
            <a:chOff x="0" y="0"/>
            <a:chExt cx="10649391" cy="1445976"/>
          </a:xfrm>
        </p:grpSpPr>
        <p:sp>
          <p:nvSpPr>
            <p:cNvPr id="13" name="TextBox 13"/>
            <p:cNvSpPr txBox="1"/>
            <p:nvPr/>
          </p:nvSpPr>
          <p:spPr>
            <a:xfrm>
              <a:off x="0" y="-76200"/>
              <a:ext cx="10649391"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Resources and Tips for the Digital World</a:t>
              </a:r>
            </a:p>
          </p:txBody>
        </p:sp>
        <p:sp>
          <p:nvSpPr>
            <p:cNvPr id="14" name="TextBox 14"/>
            <p:cNvSpPr txBox="1"/>
            <p:nvPr/>
          </p:nvSpPr>
          <p:spPr>
            <a:xfrm>
              <a:off x="0" y="885906"/>
              <a:ext cx="10649391" cy="514350"/>
            </a:xfrm>
            <a:prstGeom prst="rect">
              <a:avLst/>
            </a:prstGeom>
          </p:spPr>
          <p:txBody>
            <a:bodyPr lIns="0" tIns="0" rIns="0" bIns="0" rtlCol="0" anchor="t">
              <a:spAutoFit/>
            </a:bodyPr>
            <a:lstStyle/>
            <a:p>
              <a:pPr>
                <a:lnSpc>
                  <a:spcPts val="3149"/>
                </a:lnSpc>
              </a:pPr>
              <a:r>
                <a:rPr lang="en-US" sz="2250">
                  <a:solidFill>
                    <a:srgbClr val="272525"/>
                  </a:solidFill>
                  <a:latin typeface="Roboto"/>
                </a:rPr>
                <a:t>How can we best share the lives of the Saints online?</a:t>
              </a:r>
            </a:p>
          </p:txBody>
        </p:sp>
      </p:grpSp>
      <p:sp>
        <p:nvSpPr>
          <p:cNvPr id="15" name="AutoShape 15"/>
          <p:cNvSpPr/>
          <p:nvPr/>
        </p:nvSpPr>
        <p:spPr>
          <a:xfrm>
            <a:off x="8154968" y="1978833"/>
            <a:ext cx="9525" cy="8308167"/>
          </a:xfrm>
          <a:prstGeom prst="rect">
            <a:avLst/>
          </a:prstGeom>
          <a:solidFill>
            <a:srgbClr val="272525"/>
          </a:solidFill>
        </p:spPr>
      </p:sp>
      <p:grpSp>
        <p:nvGrpSpPr>
          <p:cNvPr id="16" name="Group 16"/>
          <p:cNvGrpSpPr/>
          <p:nvPr/>
        </p:nvGrpSpPr>
        <p:grpSpPr>
          <a:xfrm>
            <a:off x="16634921" y="839218"/>
            <a:ext cx="531021" cy="531021"/>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07074" y="1042603"/>
            <a:ext cx="186716" cy="124251"/>
          </a:xfrm>
          <a:prstGeom prst="rect">
            <a:avLst/>
          </a:prstGeom>
        </p:spPr>
      </p:pic>
      <p:pic>
        <p:nvPicPr>
          <p:cNvPr id="19" name="Picture 19"/>
          <p:cNvPicPr>
            <a:picLocks noChangeAspect="1"/>
          </p:cNvPicPr>
          <p:nvPr/>
        </p:nvPicPr>
        <p:blipFill>
          <a:blip r:embed="rId4"/>
          <a:srcRect/>
          <a:stretch>
            <a:fillRect/>
          </a:stretch>
        </p:blipFill>
        <p:spPr>
          <a:xfrm>
            <a:off x="830491" y="517013"/>
            <a:ext cx="4975997" cy="105117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8154968" y="4736915"/>
            <a:ext cx="10133032" cy="9525"/>
          </a:xfrm>
          <a:prstGeom prst="rect">
            <a:avLst/>
          </a:prstGeom>
          <a:solidFill>
            <a:srgbClr val="272525"/>
          </a:solidFill>
        </p:spPr>
      </p:sp>
      <p:sp>
        <p:nvSpPr>
          <p:cNvPr id="3" name="AutoShape 3"/>
          <p:cNvSpPr/>
          <p:nvPr/>
        </p:nvSpPr>
        <p:spPr>
          <a:xfrm>
            <a:off x="8154968" y="7494997"/>
            <a:ext cx="10133032" cy="9525"/>
          </a:xfrm>
          <a:prstGeom prst="rect">
            <a:avLst/>
          </a:prstGeom>
          <a:solidFill>
            <a:srgbClr val="272525"/>
          </a:solidFill>
        </p:spPr>
      </p:sp>
      <p:sp>
        <p:nvSpPr>
          <p:cNvPr id="4" name="AutoShape 4"/>
          <p:cNvSpPr/>
          <p:nvPr/>
        </p:nvSpPr>
        <p:spPr>
          <a:xfrm>
            <a:off x="0" y="1978833"/>
            <a:ext cx="18288000" cy="9525"/>
          </a:xfrm>
          <a:prstGeom prst="rect">
            <a:avLst/>
          </a:prstGeom>
          <a:solidFill>
            <a:srgbClr val="272525"/>
          </a:solidFill>
        </p:spPr>
      </p:sp>
      <p:sp>
        <p:nvSpPr>
          <p:cNvPr id="5" name="TextBox 5"/>
          <p:cNvSpPr txBox="1"/>
          <p:nvPr/>
        </p:nvSpPr>
        <p:spPr>
          <a:xfrm>
            <a:off x="976275" y="5123769"/>
            <a:ext cx="7126268" cy="795655"/>
          </a:xfrm>
          <a:prstGeom prst="rect">
            <a:avLst/>
          </a:prstGeom>
        </p:spPr>
        <p:txBody>
          <a:bodyPr lIns="0" tIns="0" rIns="0" bIns="0" rtlCol="0" anchor="t">
            <a:spAutoFit/>
          </a:bodyPr>
          <a:lstStyle/>
          <a:p>
            <a:pPr>
              <a:lnSpc>
                <a:spcPts val="6545"/>
              </a:lnSpc>
            </a:pPr>
            <a:r>
              <a:rPr lang="en-US" sz="4675">
                <a:solidFill>
                  <a:srgbClr val="272525"/>
                </a:solidFill>
                <a:latin typeface="Libre Baskerville"/>
              </a:rPr>
              <a:t>Tools to create</a:t>
            </a:r>
          </a:p>
        </p:txBody>
      </p:sp>
      <p:grpSp>
        <p:nvGrpSpPr>
          <p:cNvPr id="6" name="Group 6"/>
          <p:cNvGrpSpPr/>
          <p:nvPr/>
        </p:nvGrpSpPr>
        <p:grpSpPr>
          <a:xfrm>
            <a:off x="9544403" y="2619100"/>
            <a:ext cx="7987043" cy="1084482"/>
            <a:chOff x="0" y="0"/>
            <a:chExt cx="10649391" cy="1445976"/>
          </a:xfrm>
        </p:grpSpPr>
        <p:sp>
          <p:nvSpPr>
            <p:cNvPr id="7" name="TextBox 7"/>
            <p:cNvSpPr txBox="1"/>
            <p:nvPr/>
          </p:nvSpPr>
          <p:spPr>
            <a:xfrm>
              <a:off x="0" y="-76200"/>
              <a:ext cx="10649391"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Photo based</a:t>
              </a:r>
            </a:p>
          </p:txBody>
        </p:sp>
        <p:sp>
          <p:nvSpPr>
            <p:cNvPr id="8" name="TextBox 8"/>
            <p:cNvSpPr txBox="1"/>
            <p:nvPr/>
          </p:nvSpPr>
          <p:spPr>
            <a:xfrm>
              <a:off x="0" y="885906"/>
              <a:ext cx="10649391" cy="514350"/>
            </a:xfrm>
            <a:prstGeom prst="rect">
              <a:avLst/>
            </a:prstGeom>
          </p:spPr>
          <p:txBody>
            <a:bodyPr lIns="0" tIns="0" rIns="0" bIns="0" rtlCol="0" anchor="t">
              <a:spAutoFit/>
            </a:bodyPr>
            <a:lstStyle/>
            <a:p>
              <a:pPr>
                <a:lnSpc>
                  <a:spcPts val="3149"/>
                </a:lnSpc>
              </a:pPr>
              <a:r>
                <a:rPr lang="en-US" sz="2250">
                  <a:solidFill>
                    <a:srgbClr val="272525"/>
                  </a:solidFill>
                  <a:latin typeface="Roboto"/>
                </a:rPr>
                <a:t>Pixabay, Unsplash, Pexels, Reshot, Stockvault, Rawpixel, VSCO</a:t>
              </a:r>
            </a:p>
          </p:txBody>
        </p:sp>
      </p:grpSp>
      <p:grpSp>
        <p:nvGrpSpPr>
          <p:cNvPr id="9" name="Group 9"/>
          <p:cNvGrpSpPr/>
          <p:nvPr/>
        </p:nvGrpSpPr>
        <p:grpSpPr>
          <a:xfrm>
            <a:off x="9544403" y="5377182"/>
            <a:ext cx="7714897" cy="1084482"/>
            <a:chOff x="0" y="0"/>
            <a:chExt cx="10286529" cy="1445976"/>
          </a:xfrm>
        </p:grpSpPr>
        <p:sp>
          <p:nvSpPr>
            <p:cNvPr id="10" name="TextBox 10"/>
            <p:cNvSpPr txBox="1"/>
            <p:nvPr/>
          </p:nvSpPr>
          <p:spPr>
            <a:xfrm>
              <a:off x="0" y="-76200"/>
              <a:ext cx="10286529"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Graphic Design</a:t>
              </a:r>
            </a:p>
          </p:txBody>
        </p:sp>
        <p:sp>
          <p:nvSpPr>
            <p:cNvPr id="11" name="TextBox 11"/>
            <p:cNvSpPr txBox="1"/>
            <p:nvPr/>
          </p:nvSpPr>
          <p:spPr>
            <a:xfrm>
              <a:off x="0" y="885906"/>
              <a:ext cx="10286529" cy="514350"/>
            </a:xfrm>
            <a:prstGeom prst="rect">
              <a:avLst/>
            </a:prstGeom>
          </p:spPr>
          <p:txBody>
            <a:bodyPr lIns="0" tIns="0" rIns="0" bIns="0" rtlCol="0" anchor="t">
              <a:spAutoFit/>
            </a:bodyPr>
            <a:lstStyle/>
            <a:p>
              <a:pPr>
                <a:lnSpc>
                  <a:spcPts val="3149"/>
                </a:lnSpc>
              </a:pPr>
              <a:r>
                <a:rPr lang="en-US" sz="2250">
                  <a:solidFill>
                    <a:srgbClr val="272525"/>
                  </a:solidFill>
                  <a:latin typeface="Roboto"/>
                </a:rPr>
                <a:t>Canva, A Design Kit, Afterlight, Photoshop, Affinity Design</a:t>
              </a:r>
            </a:p>
          </p:txBody>
        </p:sp>
      </p:grpSp>
      <p:grpSp>
        <p:nvGrpSpPr>
          <p:cNvPr id="12" name="Group 12"/>
          <p:cNvGrpSpPr/>
          <p:nvPr/>
        </p:nvGrpSpPr>
        <p:grpSpPr>
          <a:xfrm>
            <a:off x="9544403" y="8135265"/>
            <a:ext cx="7714897" cy="1084482"/>
            <a:chOff x="0" y="0"/>
            <a:chExt cx="10286529" cy="1445976"/>
          </a:xfrm>
        </p:grpSpPr>
        <p:sp>
          <p:nvSpPr>
            <p:cNvPr id="13" name="TextBox 13"/>
            <p:cNvSpPr txBox="1"/>
            <p:nvPr/>
          </p:nvSpPr>
          <p:spPr>
            <a:xfrm>
              <a:off x="0" y="-76200"/>
              <a:ext cx="10286529"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Social Media Campaigns </a:t>
              </a:r>
            </a:p>
          </p:txBody>
        </p:sp>
        <p:sp>
          <p:nvSpPr>
            <p:cNvPr id="14" name="TextBox 14"/>
            <p:cNvSpPr txBox="1"/>
            <p:nvPr/>
          </p:nvSpPr>
          <p:spPr>
            <a:xfrm>
              <a:off x="0" y="885906"/>
              <a:ext cx="10286529" cy="514350"/>
            </a:xfrm>
            <a:prstGeom prst="rect">
              <a:avLst/>
            </a:prstGeom>
          </p:spPr>
          <p:txBody>
            <a:bodyPr lIns="0" tIns="0" rIns="0" bIns="0" rtlCol="0" anchor="t">
              <a:spAutoFit/>
            </a:bodyPr>
            <a:lstStyle/>
            <a:p>
              <a:pPr>
                <a:lnSpc>
                  <a:spcPts val="3149"/>
                </a:lnSpc>
              </a:pPr>
              <a:r>
                <a:rPr lang="en-US" sz="2250">
                  <a:solidFill>
                    <a:srgbClr val="272525"/>
                  </a:solidFill>
                  <a:latin typeface="Roboto"/>
                </a:rPr>
                <a:t>Grid post, Layout, Wordswag, Storyswag </a:t>
              </a:r>
            </a:p>
          </p:txBody>
        </p:sp>
      </p:grpSp>
      <p:sp>
        <p:nvSpPr>
          <p:cNvPr id="15" name="AutoShape 15"/>
          <p:cNvSpPr/>
          <p:nvPr/>
        </p:nvSpPr>
        <p:spPr>
          <a:xfrm>
            <a:off x="8154968" y="1978833"/>
            <a:ext cx="9525" cy="8308167"/>
          </a:xfrm>
          <a:prstGeom prst="rect">
            <a:avLst/>
          </a:prstGeom>
          <a:solidFill>
            <a:srgbClr val="272525"/>
          </a:solidFill>
        </p:spPr>
      </p:sp>
      <p:grpSp>
        <p:nvGrpSpPr>
          <p:cNvPr id="16" name="Group 16"/>
          <p:cNvGrpSpPr/>
          <p:nvPr/>
        </p:nvGrpSpPr>
        <p:grpSpPr>
          <a:xfrm>
            <a:off x="16780705" y="880179"/>
            <a:ext cx="531021" cy="531021"/>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19" name="Picture 19"/>
          <p:cNvPicPr>
            <a:picLocks noChangeAspect="1"/>
          </p:cNvPicPr>
          <p:nvPr/>
        </p:nvPicPr>
        <p:blipFill>
          <a:blip r:embed="rId4"/>
          <a:srcRect/>
          <a:stretch>
            <a:fillRect/>
          </a:stretch>
        </p:blipFill>
        <p:spPr>
          <a:xfrm>
            <a:off x="976275" y="557974"/>
            <a:ext cx="4975997" cy="105117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75218" y="8970929"/>
            <a:ext cx="650428" cy="287371"/>
          </a:xfrm>
          <a:prstGeom prst="rect">
            <a:avLst/>
          </a:prstGeom>
        </p:spPr>
      </p:pic>
      <p:grpSp>
        <p:nvGrpSpPr>
          <p:cNvPr id="3" name="Group 3"/>
          <p:cNvGrpSpPr/>
          <p:nvPr/>
        </p:nvGrpSpPr>
        <p:grpSpPr>
          <a:xfrm>
            <a:off x="16634921" y="839218"/>
            <a:ext cx="531021" cy="53102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07074" y="1042603"/>
            <a:ext cx="186716" cy="124251"/>
          </a:xfrm>
          <a:prstGeom prst="rect">
            <a:avLst/>
          </a:prstGeom>
        </p:spPr>
      </p:pic>
      <p:sp>
        <p:nvSpPr>
          <p:cNvPr id="6" name="AutoShape 6"/>
          <p:cNvSpPr/>
          <p:nvPr/>
        </p:nvSpPr>
        <p:spPr>
          <a:xfrm>
            <a:off x="0" y="1978833"/>
            <a:ext cx="18288000" cy="9525"/>
          </a:xfrm>
          <a:prstGeom prst="rect">
            <a:avLst/>
          </a:prstGeom>
          <a:solidFill>
            <a:srgbClr val="272525"/>
          </a:solidFill>
        </p:spPr>
      </p:sp>
      <p:sp>
        <p:nvSpPr>
          <p:cNvPr id="7" name="TextBox 7"/>
          <p:cNvSpPr txBox="1"/>
          <p:nvPr/>
        </p:nvSpPr>
        <p:spPr>
          <a:xfrm>
            <a:off x="7199766" y="2782887"/>
            <a:ext cx="9196864" cy="5207000"/>
          </a:xfrm>
          <a:prstGeom prst="rect">
            <a:avLst/>
          </a:prstGeom>
        </p:spPr>
        <p:txBody>
          <a:bodyPr lIns="0" tIns="0" rIns="0" bIns="0" rtlCol="0" anchor="t">
            <a:spAutoFit/>
          </a:bodyPr>
          <a:lstStyle/>
          <a:p>
            <a:pPr>
              <a:lnSpc>
                <a:spcPts val="10260"/>
              </a:lnSpc>
            </a:pPr>
            <a:r>
              <a:rPr lang="en-US" sz="8550">
                <a:solidFill>
                  <a:srgbClr val="272525"/>
                </a:solidFill>
                <a:latin typeface="Libre Baskerville"/>
              </a:rPr>
              <a:t>Studium:</a:t>
            </a:r>
          </a:p>
          <a:p>
            <a:pPr>
              <a:lnSpc>
                <a:spcPts val="10260"/>
              </a:lnSpc>
            </a:pPr>
            <a:r>
              <a:rPr lang="en-US" sz="8550">
                <a:solidFill>
                  <a:srgbClr val="272525"/>
                </a:solidFill>
                <a:latin typeface="Libre Baskerville"/>
              </a:rPr>
              <a:t>Communicating the lives of the Saints </a:t>
            </a:r>
          </a:p>
        </p:txBody>
      </p:sp>
      <p:grpSp>
        <p:nvGrpSpPr>
          <p:cNvPr id="8" name="Group 8"/>
          <p:cNvGrpSpPr>
            <a:grpSpLocks noChangeAspect="1"/>
          </p:cNvGrpSpPr>
          <p:nvPr/>
        </p:nvGrpSpPr>
        <p:grpSpPr>
          <a:xfrm>
            <a:off x="1532455" y="2503246"/>
            <a:ext cx="3572071" cy="7259340"/>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6"/>
              <a:stretch>
                <a:fillRect l="-45" r="-40" b="1"/>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7"/>
              <a:stretch>
                <a:fillRect l="-11236" t="2841" r="-11376" b="4693"/>
              </a:stretch>
            </a:blipFill>
          </p:spPr>
        </p:sp>
      </p:grpSp>
      <p:sp>
        <p:nvSpPr>
          <p:cNvPr id="11" name="AutoShape 11"/>
          <p:cNvSpPr/>
          <p:nvPr/>
        </p:nvSpPr>
        <p:spPr>
          <a:xfrm>
            <a:off x="6524479" y="1978833"/>
            <a:ext cx="9525" cy="8308167"/>
          </a:xfrm>
          <a:prstGeom prst="rect">
            <a:avLst/>
          </a:prstGeom>
          <a:solidFill>
            <a:srgbClr val="272525"/>
          </a:solidFill>
        </p:spPr>
      </p:sp>
      <p:pic>
        <p:nvPicPr>
          <p:cNvPr id="12" name="Picture 12"/>
          <p:cNvPicPr>
            <a:picLocks noChangeAspect="1"/>
          </p:cNvPicPr>
          <p:nvPr/>
        </p:nvPicPr>
        <p:blipFill>
          <a:blip r:embed="rId8"/>
          <a:srcRect/>
          <a:stretch>
            <a:fillRect/>
          </a:stretch>
        </p:blipFill>
        <p:spPr>
          <a:xfrm>
            <a:off x="830491" y="517013"/>
            <a:ext cx="4975997" cy="1051179"/>
          </a:xfrm>
          <a:prstGeom prst="rect">
            <a:avLst/>
          </a:prstGeom>
        </p:spPr>
      </p:pic>
      <p:sp>
        <p:nvSpPr>
          <p:cNvPr id="13" name="TextBox 13"/>
          <p:cNvSpPr txBox="1"/>
          <p:nvPr/>
        </p:nvSpPr>
        <p:spPr>
          <a:xfrm>
            <a:off x="7199766" y="8724900"/>
            <a:ext cx="7013207" cy="533400"/>
          </a:xfrm>
          <a:prstGeom prst="rect">
            <a:avLst/>
          </a:prstGeom>
        </p:spPr>
        <p:txBody>
          <a:bodyPr lIns="0" tIns="0" rIns="0" bIns="0" rtlCol="0" anchor="t">
            <a:spAutoFit/>
          </a:bodyPr>
          <a:lstStyle/>
          <a:p>
            <a:pPr>
              <a:lnSpc>
                <a:spcPts val="4200"/>
              </a:lnSpc>
            </a:pPr>
            <a:r>
              <a:rPr lang="en-US" sz="3000">
                <a:solidFill>
                  <a:srgbClr val="272525"/>
                </a:solidFill>
                <a:latin typeface="Roboto"/>
              </a:rPr>
              <a:t>Young Faith Communicators - 2021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0" y="1978833"/>
            <a:ext cx="18288000" cy="9525"/>
          </a:xfrm>
          <a:prstGeom prst="rect">
            <a:avLst/>
          </a:prstGeom>
          <a:solidFill>
            <a:srgbClr val="272525"/>
          </a:solidFill>
        </p:spPr>
      </p:sp>
      <p:sp>
        <p:nvSpPr>
          <p:cNvPr id="3" name="AutoShape 3"/>
          <p:cNvSpPr/>
          <p:nvPr/>
        </p:nvSpPr>
        <p:spPr>
          <a:xfrm>
            <a:off x="7394196" y="1988358"/>
            <a:ext cx="9525" cy="8308167"/>
          </a:xfrm>
          <a:prstGeom prst="rect">
            <a:avLst/>
          </a:prstGeom>
          <a:solidFill>
            <a:srgbClr val="272525"/>
          </a:solidFill>
        </p:spPr>
      </p:sp>
      <p:grpSp>
        <p:nvGrpSpPr>
          <p:cNvPr id="4" name="Group 4"/>
          <p:cNvGrpSpPr/>
          <p:nvPr/>
        </p:nvGrpSpPr>
        <p:grpSpPr>
          <a:xfrm>
            <a:off x="16634921" y="839218"/>
            <a:ext cx="531021" cy="53102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07074" y="1042603"/>
            <a:ext cx="186716" cy="124251"/>
          </a:xfrm>
          <a:prstGeom prst="rect">
            <a:avLst/>
          </a:prstGeom>
        </p:spPr>
      </p:pic>
      <p:pic>
        <p:nvPicPr>
          <p:cNvPr id="7" name="Picture 7"/>
          <p:cNvPicPr>
            <a:picLocks noChangeAspect="1"/>
          </p:cNvPicPr>
          <p:nvPr/>
        </p:nvPicPr>
        <p:blipFill>
          <a:blip r:embed="rId4"/>
          <a:srcRect/>
          <a:stretch>
            <a:fillRect/>
          </a:stretch>
        </p:blipFill>
        <p:spPr>
          <a:xfrm>
            <a:off x="830491" y="517013"/>
            <a:ext cx="4975997" cy="1051179"/>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267435" y="5143500"/>
            <a:ext cx="1226256" cy="1226256"/>
          </a:xfrm>
          <a:prstGeom prst="rect">
            <a:avLst/>
          </a:prstGeom>
        </p:spPr>
      </p:pic>
      <p:sp>
        <p:nvSpPr>
          <p:cNvPr id="9" name="TextBox 9"/>
          <p:cNvSpPr txBox="1"/>
          <p:nvPr/>
        </p:nvSpPr>
        <p:spPr>
          <a:xfrm>
            <a:off x="1028700" y="5025042"/>
            <a:ext cx="5932442" cy="1943735"/>
          </a:xfrm>
          <a:prstGeom prst="rect">
            <a:avLst/>
          </a:prstGeom>
        </p:spPr>
        <p:txBody>
          <a:bodyPr lIns="0" tIns="0" rIns="0" bIns="0" rtlCol="0" anchor="t">
            <a:spAutoFit/>
          </a:bodyPr>
          <a:lstStyle/>
          <a:p>
            <a:pPr>
              <a:lnSpc>
                <a:spcPts val="7839"/>
              </a:lnSpc>
            </a:pPr>
            <a:r>
              <a:rPr lang="en-US" sz="5600">
                <a:solidFill>
                  <a:srgbClr val="272525"/>
                </a:solidFill>
                <a:latin typeface="Libre Baskerville Italics"/>
              </a:rPr>
              <a:t>Sharing the Lives of the Saints</a:t>
            </a:r>
          </a:p>
        </p:txBody>
      </p:sp>
      <p:grpSp>
        <p:nvGrpSpPr>
          <p:cNvPr id="10" name="Group 10"/>
          <p:cNvGrpSpPr/>
          <p:nvPr/>
        </p:nvGrpSpPr>
        <p:grpSpPr>
          <a:xfrm>
            <a:off x="10098157" y="5496261"/>
            <a:ext cx="6536764" cy="1106072"/>
            <a:chOff x="0" y="0"/>
            <a:chExt cx="8715685" cy="1474763"/>
          </a:xfrm>
        </p:grpSpPr>
        <p:sp>
          <p:nvSpPr>
            <p:cNvPr id="11" name="TextBox 11"/>
            <p:cNvSpPr txBox="1"/>
            <p:nvPr/>
          </p:nvSpPr>
          <p:spPr>
            <a:xfrm>
              <a:off x="0" y="-76200"/>
              <a:ext cx="8715685"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Hagiographies</a:t>
              </a:r>
            </a:p>
          </p:txBody>
        </p:sp>
        <p:sp>
          <p:nvSpPr>
            <p:cNvPr id="12" name="TextBox 12"/>
            <p:cNvSpPr txBox="1"/>
            <p:nvPr/>
          </p:nvSpPr>
          <p:spPr>
            <a:xfrm>
              <a:off x="0" y="895431"/>
              <a:ext cx="8715685" cy="467572"/>
            </a:xfrm>
            <a:prstGeom prst="rect">
              <a:avLst/>
            </a:prstGeom>
          </p:spPr>
          <p:txBody>
            <a:bodyPr lIns="0" tIns="0" rIns="0" bIns="0" rtlCol="0" anchor="t">
              <a:spAutoFit/>
            </a:bodyPr>
            <a:lstStyle/>
            <a:p>
              <a:pPr>
                <a:lnSpc>
                  <a:spcPts val="2940"/>
                </a:lnSpc>
              </a:pPr>
              <a:endParaRPr/>
            </a:p>
          </p:txBody>
        </p:sp>
      </p:grpSp>
      <p:grpSp>
        <p:nvGrpSpPr>
          <p:cNvPr id="13" name="Group 13"/>
          <p:cNvGrpSpPr/>
          <p:nvPr/>
        </p:nvGrpSpPr>
        <p:grpSpPr>
          <a:xfrm>
            <a:off x="9924950" y="3194492"/>
            <a:ext cx="6536764" cy="1106072"/>
            <a:chOff x="0" y="0"/>
            <a:chExt cx="8715685" cy="1474763"/>
          </a:xfrm>
        </p:grpSpPr>
        <p:sp>
          <p:nvSpPr>
            <p:cNvPr id="14" name="TextBox 14"/>
            <p:cNvSpPr txBox="1"/>
            <p:nvPr/>
          </p:nvSpPr>
          <p:spPr>
            <a:xfrm>
              <a:off x="0" y="-76200"/>
              <a:ext cx="8715685"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Pilgrimages and Venerations</a:t>
              </a:r>
            </a:p>
          </p:txBody>
        </p:sp>
        <p:sp>
          <p:nvSpPr>
            <p:cNvPr id="15" name="TextBox 15"/>
            <p:cNvSpPr txBox="1"/>
            <p:nvPr/>
          </p:nvSpPr>
          <p:spPr>
            <a:xfrm>
              <a:off x="0" y="895431"/>
              <a:ext cx="8715685" cy="467572"/>
            </a:xfrm>
            <a:prstGeom prst="rect">
              <a:avLst/>
            </a:prstGeom>
          </p:spPr>
          <p:txBody>
            <a:bodyPr lIns="0" tIns="0" rIns="0" bIns="0" rtlCol="0" anchor="t">
              <a:spAutoFit/>
            </a:bodyPr>
            <a:lstStyle/>
            <a:p>
              <a:pPr>
                <a:lnSpc>
                  <a:spcPts val="2940"/>
                </a:lnSpc>
              </a:pPr>
              <a:endParaRPr/>
            </a:p>
          </p:txBody>
        </p:sp>
      </p:grpSp>
      <p:grpSp>
        <p:nvGrpSpPr>
          <p:cNvPr id="16" name="Group 16"/>
          <p:cNvGrpSpPr/>
          <p:nvPr/>
        </p:nvGrpSpPr>
        <p:grpSpPr>
          <a:xfrm>
            <a:off x="9924950" y="8152228"/>
            <a:ext cx="6536764" cy="1106072"/>
            <a:chOff x="0" y="0"/>
            <a:chExt cx="8715685" cy="1474763"/>
          </a:xfrm>
        </p:grpSpPr>
        <p:sp>
          <p:nvSpPr>
            <p:cNvPr id="17" name="TextBox 17"/>
            <p:cNvSpPr txBox="1"/>
            <p:nvPr/>
          </p:nvSpPr>
          <p:spPr>
            <a:xfrm>
              <a:off x="0" y="-76200"/>
              <a:ext cx="8715685"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Cathedrals and Visual Communication</a:t>
              </a:r>
            </a:p>
          </p:txBody>
        </p:sp>
        <p:sp>
          <p:nvSpPr>
            <p:cNvPr id="18" name="TextBox 18"/>
            <p:cNvSpPr txBox="1"/>
            <p:nvPr/>
          </p:nvSpPr>
          <p:spPr>
            <a:xfrm>
              <a:off x="0" y="895431"/>
              <a:ext cx="8715685" cy="467572"/>
            </a:xfrm>
            <a:prstGeom prst="rect">
              <a:avLst/>
            </a:prstGeom>
          </p:spPr>
          <p:txBody>
            <a:bodyPr lIns="0" tIns="0" rIns="0" bIns="0" rtlCol="0" anchor="t">
              <a:spAutoFit/>
            </a:bodyPr>
            <a:lstStyle/>
            <a:p>
              <a:pPr>
                <a:lnSpc>
                  <a:spcPts val="2940"/>
                </a:lnSpc>
              </a:pPr>
              <a:endParaRPr/>
            </a:p>
          </p:txBody>
        </p:sp>
      </p:grpSp>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267435" y="2684719"/>
            <a:ext cx="1149270" cy="1615845"/>
          </a:xfrm>
          <a:prstGeom prst="rect">
            <a:avLst/>
          </a:prstGeom>
        </p:spPr>
      </p:pic>
      <p:pic>
        <p:nvPicPr>
          <p:cNvPr id="20"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41100"/>
          <a:stretch>
            <a:fillRect/>
          </a:stretch>
        </p:blipFill>
        <p:spPr>
          <a:xfrm>
            <a:off x="8267435" y="7538701"/>
            <a:ext cx="1162026" cy="14640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3929515"/>
            <a:ext cx="7490708" cy="962660"/>
          </a:xfrm>
          <a:prstGeom prst="rect">
            <a:avLst/>
          </a:prstGeom>
        </p:spPr>
        <p:txBody>
          <a:bodyPr lIns="0" tIns="0" rIns="0" bIns="0" rtlCol="0" anchor="t">
            <a:spAutoFit/>
          </a:bodyPr>
          <a:lstStyle/>
          <a:p>
            <a:pPr>
              <a:lnSpc>
                <a:spcPts val="3815"/>
              </a:lnSpc>
            </a:pPr>
            <a:r>
              <a:rPr lang="en-US" sz="2725">
                <a:solidFill>
                  <a:srgbClr val="272525"/>
                </a:solidFill>
                <a:latin typeface="Roboto Bold"/>
              </a:rPr>
              <a:t>The faithful are challenged to grow in their faith through their acts of devotion to certain Saints.</a:t>
            </a:r>
          </a:p>
        </p:txBody>
      </p:sp>
      <p:sp>
        <p:nvSpPr>
          <p:cNvPr id="3" name="TextBox 3"/>
          <p:cNvSpPr txBox="1"/>
          <p:nvPr/>
        </p:nvSpPr>
        <p:spPr>
          <a:xfrm>
            <a:off x="976275" y="5666437"/>
            <a:ext cx="7543133" cy="3825240"/>
          </a:xfrm>
          <a:prstGeom prst="rect">
            <a:avLst/>
          </a:prstGeom>
        </p:spPr>
        <p:txBody>
          <a:bodyPr lIns="0" tIns="0" rIns="0" bIns="0" rtlCol="0" anchor="t">
            <a:spAutoFit/>
          </a:bodyPr>
          <a:lstStyle/>
          <a:p>
            <a:pPr>
              <a:lnSpc>
                <a:spcPts val="3359"/>
              </a:lnSpc>
            </a:pPr>
            <a:r>
              <a:rPr lang="en-US" sz="2400">
                <a:solidFill>
                  <a:srgbClr val="272525"/>
                </a:solidFill>
                <a:latin typeface="Roboto Italics"/>
              </a:rPr>
              <a:t>«To go on pilgrimage really means to step out of ourselves in order to encounter God where he has revealed himself, where his grace has shone with particular splendour and produced rich fruits of conversion and holiness among those who believe.»</a:t>
            </a:r>
          </a:p>
          <a:p>
            <a:pPr>
              <a:lnSpc>
                <a:spcPts val="3359"/>
              </a:lnSpc>
            </a:pPr>
            <a:endParaRPr lang="en-US" sz="2400">
              <a:solidFill>
                <a:srgbClr val="272525"/>
              </a:solidFill>
              <a:latin typeface="Roboto Italics"/>
            </a:endParaRPr>
          </a:p>
          <a:p>
            <a:pPr>
              <a:lnSpc>
                <a:spcPts val="3359"/>
              </a:lnSpc>
            </a:pPr>
            <a:r>
              <a:rPr lang="en-US" sz="2400">
                <a:solidFill>
                  <a:srgbClr val="272525"/>
                </a:solidFill>
                <a:latin typeface="Roboto"/>
              </a:rPr>
              <a:t>VISIT TO THE CATHEDRAL OF SANTIAGO DE COMPOSTELA, ADDRESS OF THE HOLY FATHER BENEDICT XVI</a:t>
            </a:r>
          </a:p>
        </p:txBody>
      </p:sp>
      <p:sp>
        <p:nvSpPr>
          <p:cNvPr id="4" name="AutoShape 4"/>
          <p:cNvSpPr/>
          <p:nvPr/>
        </p:nvSpPr>
        <p:spPr>
          <a:xfrm>
            <a:off x="0" y="1978833"/>
            <a:ext cx="18288000" cy="9525"/>
          </a:xfrm>
          <a:prstGeom prst="rect">
            <a:avLst/>
          </a:prstGeom>
          <a:solidFill>
            <a:srgbClr val="272525"/>
          </a:solidFill>
        </p:spPr>
      </p:sp>
      <p:sp>
        <p:nvSpPr>
          <p:cNvPr id="5" name="AutoShape 5"/>
          <p:cNvSpPr/>
          <p:nvPr/>
        </p:nvSpPr>
        <p:spPr>
          <a:xfrm>
            <a:off x="9139238" y="3052983"/>
            <a:ext cx="9525" cy="7234017"/>
          </a:xfrm>
          <a:prstGeom prst="rect">
            <a:avLst/>
          </a:prstGeom>
          <a:solidFill>
            <a:srgbClr val="272525"/>
          </a:solidFill>
        </p:spPr>
      </p:sp>
      <p:sp>
        <p:nvSpPr>
          <p:cNvPr id="6" name="TextBox 6"/>
          <p:cNvSpPr txBox="1"/>
          <p:nvPr/>
        </p:nvSpPr>
        <p:spPr>
          <a:xfrm>
            <a:off x="3826073" y="2099848"/>
            <a:ext cx="10645378" cy="953135"/>
          </a:xfrm>
          <a:prstGeom prst="rect">
            <a:avLst/>
          </a:prstGeom>
        </p:spPr>
        <p:txBody>
          <a:bodyPr lIns="0" tIns="0" rIns="0" bIns="0" rtlCol="0" anchor="t">
            <a:spAutoFit/>
          </a:bodyPr>
          <a:lstStyle/>
          <a:p>
            <a:pPr algn="just">
              <a:lnSpc>
                <a:spcPts val="7839"/>
              </a:lnSpc>
              <a:spcBef>
                <a:spcPct val="0"/>
              </a:spcBef>
            </a:pPr>
            <a:r>
              <a:rPr lang="en-US" sz="5600">
                <a:solidFill>
                  <a:srgbClr val="272525"/>
                </a:solidFill>
                <a:latin typeface="Libre Baskerville"/>
              </a:rPr>
              <a:t>Pilgrimages and Venerations </a:t>
            </a:r>
          </a:p>
        </p:txBody>
      </p:sp>
      <p:grpSp>
        <p:nvGrpSpPr>
          <p:cNvPr id="7" name="Group 7"/>
          <p:cNvGrpSpPr/>
          <p:nvPr/>
        </p:nvGrpSpPr>
        <p:grpSpPr>
          <a:xfrm>
            <a:off x="16780705" y="880179"/>
            <a:ext cx="531021" cy="53102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10" name="Picture 10"/>
          <p:cNvPicPr>
            <a:picLocks noChangeAspect="1"/>
          </p:cNvPicPr>
          <p:nvPr/>
        </p:nvPicPr>
        <p:blipFill>
          <a:blip r:embed="rId4"/>
          <a:srcRect/>
          <a:stretch>
            <a:fillRect/>
          </a:stretch>
        </p:blipFill>
        <p:spPr>
          <a:xfrm>
            <a:off x="976275" y="557974"/>
            <a:ext cx="4975997" cy="1051179"/>
          </a:xfrm>
          <a:prstGeom prst="rect">
            <a:avLst/>
          </a:prstGeom>
        </p:spPr>
      </p:pic>
      <p:sp>
        <p:nvSpPr>
          <p:cNvPr id="11" name="TextBox 11"/>
          <p:cNvSpPr txBox="1"/>
          <p:nvPr/>
        </p:nvSpPr>
        <p:spPr>
          <a:xfrm>
            <a:off x="10073770" y="3609840"/>
            <a:ext cx="7185530" cy="1902460"/>
          </a:xfrm>
          <a:prstGeom prst="rect">
            <a:avLst/>
          </a:prstGeom>
        </p:spPr>
        <p:txBody>
          <a:bodyPr lIns="0" tIns="0" rIns="0" bIns="0" rtlCol="0" anchor="t">
            <a:spAutoFit/>
          </a:bodyPr>
          <a:lstStyle/>
          <a:p>
            <a:pPr>
              <a:lnSpc>
                <a:spcPts val="3815"/>
              </a:lnSpc>
            </a:pPr>
            <a:r>
              <a:rPr lang="en-US" sz="2725">
                <a:solidFill>
                  <a:srgbClr val="272525"/>
                </a:solidFill>
                <a:latin typeface="Roboto Bold"/>
              </a:rPr>
              <a:t>The veneration of early religious sites and objects associated with the martyrs and first Saints helped the fatihful to better understand and relate to the lives of the Saints</a:t>
            </a:r>
          </a:p>
        </p:txBody>
      </p:sp>
      <p:sp>
        <p:nvSpPr>
          <p:cNvPr id="12" name="TextBox 12"/>
          <p:cNvSpPr txBox="1"/>
          <p:nvPr/>
        </p:nvSpPr>
        <p:spPr>
          <a:xfrm>
            <a:off x="10073770" y="5814560"/>
            <a:ext cx="7185530" cy="2548890"/>
          </a:xfrm>
          <a:prstGeom prst="rect">
            <a:avLst/>
          </a:prstGeom>
        </p:spPr>
        <p:txBody>
          <a:bodyPr lIns="0" tIns="0" rIns="0" bIns="0" rtlCol="0" anchor="t">
            <a:spAutoFit/>
          </a:bodyPr>
          <a:lstStyle/>
          <a:p>
            <a:pPr>
              <a:lnSpc>
                <a:spcPts val="3359"/>
              </a:lnSpc>
            </a:pPr>
            <a:r>
              <a:rPr lang="en-US" sz="2400">
                <a:solidFill>
                  <a:srgbClr val="272525"/>
                </a:solidFill>
                <a:latin typeface="Roboto Italics"/>
              </a:rPr>
              <a:t>«We adore Christ because he is the Son of God. As for the martyrs, we love them as disciples and imitators of the Lord, and it is just, because of their incomparable devotion towards his king and master; that we too can be their companions and disciples»</a:t>
            </a:r>
          </a:p>
          <a:p>
            <a:pPr>
              <a:lnSpc>
                <a:spcPts val="3359"/>
              </a:lnSpc>
            </a:pPr>
            <a:r>
              <a:rPr lang="en-US" sz="2400">
                <a:solidFill>
                  <a:srgbClr val="272525"/>
                </a:solidFill>
                <a:latin typeface="Roboto Italics"/>
              </a:rPr>
              <a:t> (Catechism of the Catholic Church n. 957)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3315176"/>
            <a:ext cx="11627640" cy="1062673"/>
          </a:xfrm>
          <a:prstGeom prst="rect">
            <a:avLst/>
          </a:prstGeom>
        </p:spPr>
        <p:txBody>
          <a:bodyPr lIns="0" tIns="0" rIns="0" bIns="0" rtlCol="0" anchor="t">
            <a:spAutoFit/>
          </a:bodyPr>
          <a:lstStyle/>
          <a:p>
            <a:pPr>
              <a:lnSpc>
                <a:spcPts val="8547"/>
              </a:lnSpc>
            </a:pPr>
            <a:r>
              <a:rPr lang="en-US" sz="6575">
                <a:solidFill>
                  <a:srgbClr val="272525"/>
                </a:solidFill>
                <a:latin typeface="Libre Baskerville"/>
              </a:rPr>
              <a:t>Hagiographies</a:t>
            </a:r>
          </a:p>
        </p:txBody>
      </p:sp>
      <p:grpSp>
        <p:nvGrpSpPr>
          <p:cNvPr id="3" name="Group 3"/>
          <p:cNvGrpSpPr/>
          <p:nvPr/>
        </p:nvGrpSpPr>
        <p:grpSpPr>
          <a:xfrm>
            <a:off x="1028700" y="6886295"/>
            <a:ext cx="4209233" cy="1151792"/>
            <a:chOff x="0" y="0"/>
            <a:chExt cx="5612311" cy="1535723"/>
          </a:xfrm>
        </p:grpSpPr>
        <p:sp>
          <p:nvSpPr>
            <p:cNvPr id="4" name="TextBox 4"/>
            <p:cNvSpPr txBox="1"/>
            <p:nvPr/>
          </p:nvSpPr>
          <p:spPr>
            <a:xfrm>
              <a:off x="0" y="-76200"/>
              <a:ext cx="5612311"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First examples</a:t>
              </a:r>
            </a:p>
          </p:txBody>
        </p:sp>
        <p:sp>
          <p:nvSpPr>
            <p:cNvPr id="5" name="TextBox 5"/>
            <p:cNvSpPr txBox="1"/>
            <p:nvPr/>
          </p:nvSpPr>
          <p:spPr>
            <a:xfrm>
              <a:off x="0" y="895431"/>
              <a:ext cx="5612311" cy="467572"/>
            </a:xfrm>
            <a:prstGeom prst="rect">
              <a:avLst/>
            </a:prstGeom>
          </p:spPr>
          <p:txBody>
            <a:bodyPr lIns="0" tIns="0" rIns="0" bIns="0" rtlCol="0" anchor="t">
              <a:spAutoFit/>
            </a:bodyPr>
            <a:lstStyle/>
            <a:p>
              <a:pPr>
                <a:lnSpc>
                  <a:spcPts val="2940"/>
                </a:lnSpc>
              </a:pPr>
              <a:endParaRPr/>
            </a:p>
          </p:txBody>
        </p:sp>
      </p:grpSp>
      <p:grpSp>
        <p:nvGrpSpPr>
          <p:cNvPr id="6" name="Group 6"/>
          <p:cNvGrpSpPr/>
          <p:nvPr/>
        </p:nvGrpSpPr>
        <p:grpSpPr>
          <a:xfrm>
            <a:off x="13102492" y="6886295"/>
            <a:ext cx="4209233" cy="1151792"/>
            <a:chOff x="0" y="0"/>
            <a:chExt cx="5612311" cy="1535723"/>
          </a:xfrm>
        </p:grpSpPr>
        <p:sp>
          <p:nvSpPr>
            <p:cNvPr id="7" name="TextBox 7"/>
            <p:cNvSpPr txBox="1"/>
            <p:nvPr/>
          </p:nvSpPr>
          <p:spPr>
            <a:xfrm>
              <a:off x="0" y="-76200"/>
              <a:ext cx="5612311"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Published and Preserved </a:t>
              </a:r>
            </a:p>
          </p:txBody>
        </p:sp>
        <p:sp>
          <p:nvSpPr>
            <p:cNvPr id="8" name="TextBox 8"/>
            <p:cNvSpPr txBox="1"/>
            <p:nvPr/>
          </p:nvSpPr>
          <p:spPr>
            <a:xfrm>
              <a:off x="0" y="895431"/>
              <a:ext cx="5612311" cy="467572"/>
            </a:xfrm>
            <a:prstGeom prst="rect">
              <a:avLst/>
            </a:prstGeom>
          </p:spPr>
          <p:txBody>
            <a:bodyPr lIns="0" tIns="0" rIns="0" bIns="0" rtlCol="0" anchor="t">
              <a:spAutoFit/>
            </a:bodyPr>
            <a:lstStyle/>
            <a:p>
              <a:pPr>
                <a:lnSpc>
                  <a:spcPts val="2940"/>
                </a:lnSpc>
              </a:pPr>
              <a:endParaRPr/>
            </a:p>
          </p:txBody>
        </p:sp>
      </p:grpSp>
      <p:grpSp>
        <p:nvGrpSpPr>
          <p:cNvPr id="9" name="Group 9"/>
          <p:cNvGrpSpPr/>
          <p:nvPr/>
        </p:nvGrpSpPr>
        <p:grpSpPr>
          <a:xfrm>
            <a:off x="7039383" y="6886295"/>
            <a:ext cx="4209233" cy="1151792"/>
            <a:chOff x="0" y="0"/>
            <a:chExt cx="5612311" cy="1535723"/>
          </a:xfrm>
        </p:grpSpPr>
        <p:sp>
          <p:nvSpPr>
            <p:cNvPr id="10" name="TextBox 10"/>
            <p:cNvSpPr txBox="1"/>
            <p:nvPr/>
          </p:nvSpPr>
          <p:spPr>
            <a:xfrm>
              <a:off x="0" y="-76200"/>
              <a:ext cx="5612311"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Importance in Church</a:t>
              </a:r>
            </a:p>
          </p:txBody>
        </p:sp>
        <p:sp>
          <p:nvSpPr>
            <p:cNvPr id="11" name="TextBox 11"/>
            <p:cNvSpPr txBox="1"/>
            <p:nvPr/>
          </p:nvSpPr>
          <p:spPr>
            <a:xfrm>
              <a:off x="0" y="895431"/>
              <a:ext cx="5612311" cy="467572"/>
            </a:xfrm>
            <a:prstGeom prst="rect">
              <a:avLst/>
            </a:prstGeom>
          </p:spPr>
          <p:txBody>
            <a:bodyPr lIns="0" tIns="0" rIns="0" bIns="0" rtlCol="0" anchor="t">
              <a:spAutoFit/>
            </a:bodyPr>
            <a:lstStyle/>
            <a:p>
              <a:pPr>
                <a:lnSpc>
                  <a:spcPts val="2940"/>
                </a:lnSpc>
              </a:pPr>
              <a:endParaRPr/>
            </a:p>
          </p:txBody>
        </p:sp>
      </p:grpSp>
      <p:sp>
        <p:nvSpPr>
          <p:cNvPr id="12" name="AutoShape 12"/>
          <p:cNvSpPr/>
          <p:nvPr/>
        </p:nvSpPr>
        <p:spPr>
          <a:xfrm>
            <a:off x="0" y="1978833"/>
            <a:ext cx="18288000" cy="9525"/>
          </a:xfrm>
          <a:prstGeom prst="rect">
            <a:avLst/>
          </a:prstGeom>
          <a:solidFill>
            <a:srgbClr val="272525"/>
          </a:solidFill>
        </p:spPr>
      </p:sp>
      <p:sp>
        <p:nvSpPr>
          <p:cNvPr id="13" name="AutoShape 13"/>
          <p:cNvSpPr/>
          <p:nvPr/>
        </p:nvSpPr>
        <p:spPr>
          <a:xfrm>
            <a:off x="0" y="5876141"/>
            <a:ext cx="18288000" cy="9525"/>
          </a:xfrm>
          <a:prstGeom prst="rect">
            <a:avLst/>
          </a:prstGeom>
          <a:solidFill>
            <a:srgbClr val="272525"/>
          </a:solidFill>
        </p:spPr>
      </p:sp>
      <p:grpSp>
        <p:nvGrpSpPr>
          <p:cNvPr id="14" name="Group 14"/>
          <p:cNvGrpSpPr/>
          <p:nvPr/>
        </p:nvGrpSpPr>
        <p:grpSpPr>
          <a:xfrm>
            <a:off x="16780705" y="880179"/>
            <a:ext cx="531021" cy="531021"/>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17" name="Picture 17"/>
          <p:cNvPicPr>
            <a:picLocks noChangeAspect="1"/>
          </p:cNvPicPr>
          <p:nvPr/>
        </p:nvPicPr>
        <p:blipFill>
          <a:blip r:embed="rId4"/>
          <a:srcRect/>
          <a:stretch>
            <a:fillRect/>
          </a:stretch>
        </p:blipFill>
        <p:spPr>
          <a:xfrm>
            <a:off x="976275" y="557974"/>
            <a:ext cx="4975997" cy="10511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8154968" y="4736915"/>
            <a:ext cx="10133032" cy="9525"/>
          </a:xfrm>
          <a:prstGeom prst="rect">
            <a:avLst/>
          </a:prstGeom>
          <a:solidFill>
            <a:srgbClr val="272525"/>
          </a:solidFill>
        </p:spPr>
      </p:sp>
      <p:sp>
        <p:nvSpPr>
          <p:cNvPr id="3" name="AutoShape 3"/>
          <p:cNvSpPr/>
          <p:nvPr/>
        </p:nvSpPr>
        <p:spPr>
          <a:xfrm>
            <a:off x="8154968" y="7494997"/>
            <a:ext cx="10133032" cy="9525"/>
          </a:xfrm>
          <a:prstGeom prst="rect">
            <a:avLst/>
          </a:prstGeom>
          <a:solidFill>
            <a:srgbClr val="272525"/>
          </a:solidFill>
        </p:spPr>
      </p:sp>
      <p:sp>
        <p:nvSpPr>
          <p:cNvPr id="4" name="AutoShape 4"/>
          <p:cNvSpPr/>
          <p:nvPr/>
        </p:nvSpPr>
        <p:spPr>
          <a:xfrm>
            <a:off x="0" y="1978833"/>
            <a:ext cx="18288000" cy="9525"/>
          </a:xfrm>
          <a:prstGeom prst="rect">
            <a:avLst/>
          </a:prstGeom>
          <a:solidFill>
            <a:srgbClr val="272525"/>
          </a:solidFill>
        </p:spPr>
      </p:sp>
      <p:sp>
        <p:nvSpPr>
          <p:cNvPr id="5" name="TextBox 5"/>
          <p:cNvSpPr txBox="1"/>
          <p:nvPr/>
        </p:nvSpPr>
        <p:spPr>
          <a:xfrm>
            <a:off x="756554" y="4291647"/>
            <a:ext cx="7126268" cy="1617980"/>
          </a:xfrm>
          <a:prstGeom prst="rect">
            <a:avLst/>
          </a:prstGeom>
        </p:spPr>
        <p:txBody>
          <a:bodyPr lIns="0" tIns="0" rIns="0" bIns="0" rtlCol="0" anchor="t">
            <a:spAutoFit/>
          </a:bodyPr>
          <a:lstStyle/>
          <a:p>
            <a:pPr>
              <a:lnSpc>
                <a:spcPts val="6544"/>
              </a:lnSpc>
            </a:pPr>
            <a:r>
              <a:rPr lang="en-US" sz="4675">
                <a:solidFill>
                  <a:srgbClr val="272525"/>
                </a:solidFill>
                <a:latin typeface="Libre Baskerville"/>
              </a:rPr>
              <a:t>Cathedrals and </a:t>
            </a:r>
          </a:p>
          <a:p>
            <a:pPr>
              <a:lnSpc>
                <a:spcPts val="6545"/>
              </a:lnSpc>
            </a:pPr>
            <a:r>
              <a:rPr lang="en-US" sz="4675">
                <a:solidFill>
                  <a:srgbClr val="272525"/>
                </a:solidFill>
                <a:latin typeface="Libre Baskerville"/>
              </a:rPr>
              <a:t>Visual Communication</a:t>
            </a:r>
          </a:p>
        </p:txBody>
      </p:sp>
      <p:grpSp>
        <p:nvGrpSpPr>
          <p:cNvPr id="6" name="Group 6"/>
          <p:cNvGrpSpPr/>
          <p:nvPr/>
        </p:nvGrpSpPr>
        <p:grpSpPr>
          <a:xfrm>
            <a:off x="9544403" y="2619100"/>
            <a:ext cx="7987043" cy="1084482"/>
            <a:chOff x="0" y="0"/>
            <a:chExt cx="10649391" cy="1445976"/>
          </a:xfrm>
        </p:grpSpPr>
        <p:sp>
          <p:nvSpPr>
            <p:cNvPr id="7" name="TextBox 7"/>
            <p:cNvSpPr txBox="1"/>
            <p:nvPr/>
          </p:nvSpPr>
          <p:spPr>
            <a:xfrm>
              <a:off x="0" y="-76200"/>
              <a:ext cx="10649391"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Constructions "to celebrate the lives of the saints</a:t>
              </a:r>
            </a:p>
          </p:txBody>
        </p:sp>
        <p:sp>
          <p:nvSpPr>
            <p:cNvPr id="8" name="TextBox 8"/>
            <p:cNvSpPr txBox="1"/>
            <p:nvPr/>
          </p:nvSpPr>
          <p:spPr>
            <a:xfrm>
              <a:off x="0" y="885906"/>
              <a:ext cx="10649391" cy="514350"/>
            </a:xfrm>
            <a:prstGeom prst="rect">
              <a:avLst/>
            </a:prstGeom>
          </p:spPr>
          <p:txBody>
            <a:bodyPr lIns="0" tIns="0" rIns="0" bIns="0" rtlCol="0" anchor="t">
              <a:spAutoFit/>
            </a:bodyPr>
            <a:lstStyle/>
            <a:p>
              <a:pPr>
                <a:lnSpc>
                  <a:spcPts val="3149"/>
                </a:lnSpc>
              </a:pPr>
              <a:r>
                <a:rPr lang="en-US" sz="2250">
                  <a:solidFill>
                    <a:srgbClr val="272525"/>
                  </a:solidFill>
                  <a:latin typeface="Roboto"/>
                </a:rPr>
                <a:t>Bigger is better</a:t>
              </a:r>
            </a:p>
          </p:txBody>
        </p:sp>
      </p:grpSp>
      <p:grpSp>
        <p:nvGrpSpPr>
          <p:cNvPr id="9" name="Group 9"/>
          <p:cNvGrpSpPr/>
          <p:nvPr/>
        </p:nvGrpSpPr>
        <p:grpSpPr>
          <a:xfrm>
            <a:off x="9544403" y="5377182"/>
            <a:ext cx="7714897" cy="1084482"/>
            <a:chOff x="0" y="0"/>
            <a:chExt cx="10286529" cy="1445976"/>
          </a:xfrm>
        </p:grpSpPr>
        <p:sp>
          <p:nvSpPr>
            <p:cNvPr id="10" name="TextBox 10"/>
            <p:cNvSpPr txBox="1"/>
            <p:nvPr/>
          </p:nvSpPr>
          <p:spPr>
            <a:xfrm>
              <a:off x="0" y="-76200"/>
              <a:ext cx="10286529"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Stained glass </a:t>
              </a:r>
            </a:p>
          </p:txBody>
        </p:sp>
        <p:sp>
          <p:nvSpPr>
            <p:cNvPr id="11" name="TextBox 11"/>
            <p:cNvSpPr txBox="1"/>
            <p:nvPr/>
          </p:nvSpPr>
          <p:spPr>
            <a:xfrm>
              <a:off x="0" y="885906"/>
              <a:ext cx="10286529" cy="514350"/>
            </a:xfrm>
            <a:prstGeom prst="rect">
              <a:avLst/>
            </a:prstGeom>
          </p:spPr>
          <p:txBody>
            <a:bodyPr lIns="0" tIns="0" rIns="0" bIns="0" rtlCol="0" anchor="t">
              <a:spAutoFit/>
            </a:bodyPr>
            <a:lstStyle/>
            <a:p>
              <a:pPr>
                <a:lnSpc>
                  <a:spcPts val="3149"/>
                </a:lnSpc>
              </a:pPr>
              <a:r>
                <a:rPr lang="en-US" sz="2250">
                  <a:solidFill>
                    <a:srgbClr val="272525"/>
                  </a:solidFill>
                  <a:latin typeface="Roboto"/>
                </a:rPr>
                <a:t>Picture books about the lives of the saints</a:t>
              </a:r>
            </a:p>
          </p:txBody>
        </p:sp>
      </p:grpSp>
      <p:grpSp>
        <p:nvGrpSpPr>
          <p:cNvPr id="12" name="Group 12"/>
          <p:cNvGrpSpPr/>
          <p:nvPr/>
        </p:nvGrpSpPr>
        <p:grpSpPr>
          <a:xfrm>
            <a:off x="9544403" y="8135265"/>
            <a:ext cx="7714897" cy="1484532"/>
            <a:chOff x="0" y="0"/>
            <a:chExt cx="10286529" cy="1979376"/>
          </a:xfrm>
        </p:grpSpPr>
        <p:sp>
          <p:nvSpPr>
            <p:cNvPr id="13" name="TextBox 13"/>
            <p:cNvSpPr txBox="1"/>
            <p:nvPr/>
          </p:nvSpPr>
          <p:spPr>
            <a:xfrm>
              <a:off x="0" y="-76200"/>
              <a:ext cx="10286529"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Colors and simbols </a:t>
              </a:r>
            </a:p>
          </p:txBody>
        </p:sp>
        <p:sp>
          <p:nvSpPr>
            <p:cNvPr id="14" name="TextBox 14"/>
            <p:cNvSpPr txBox="1"/>
            <p:nvPr/>
          </p:nvSpPr>
          <p:spPr>
            <a:xfrm>
              <a:off x="0" y="885906"/>
              <a:ext cx="10286529" cy="1047750"/>
            </a:xfrm>
            <a:prstGeom prst="rect">
              <a:avLst/>
            </a:prstGeom>
          </p:spPr>
          <p:txBody>
            <a:bodyPr lIns="0" tIns="0" rIns="0" bIns="0" rtlCol="0" anchor="t">
              <a:spAutoFit/>
            </a:bodyPr>
            <a:lstStyle/>
            <a:p>
              <a:pPr>
                <a:lnSpc>
                  <a:spcPts val="3149"/>
                </a:lnSpc>
              </a:pPr>
              <a:r>
                <a:rPr lang="en-US" sz="2250">
                  <a:solidFill>
                    <a:srgbClr val="272525"/>
                  </a:solidFill>
                  <a:latin typeface="Roboto"/>
                </a:rPr>
                <a:t>Visual communications in the Church to share her message with all people</a:t>
              </a:r>
            </a:p>
          </p:txBody>
        </p:sp>
      </p:grpSp>
      <p:sp>
        <p:nvSpPr>
          <p:cNvPr id="15" name="AutoShape 15"/>
          <p:cNvSpPr/>
          <p:nvPr/>
        </p:nvSpPr>
        <p:spPr>
          <a:xfrm>
            <a:off x="8154968" y="1978833"/>
            <a:ext cx="9525" cy="8308167"/>
          </a:xfrm>
          <a:prstGeom prst="rect">
            <a:avLst/>
          </a:prstGeom>
          <a:solidFill>
            <a:srgbClr val="272525"/>
          </a:solidFill>
        </p:spPr>
      </p:sp>
      <p:grpSp>
        <p:nvGrpSpPr>
          <p:cNvPr id="16" name="Group 16"/>
          <p:cNvGrpSpPr/>
          <p:nvPr/>
        </p:nvGrpSpPr>
        <p:grpSpPr>
          <a:xfrm>
            <a:off x="16780705" y="880179"/>
            <a:ext cx="531021" cy="531021"/>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19" name="Picture 19"/>
          <p:cNvPicPr>
            <a:picLocks noChangeAspect="1"/>
          </p:cNvPicPr>
          <p:nvPr/>
        </p:nvPicPr>
        <p:blipFill>
          <a:blip r:embed="rId4"/>
          <a:srcRect/>
          <a:stretch>
            <a:fillRect/>
          </a:stretch>
        </p:blipFill>
        <p:spPr>
          <a:xfrm>
            <a:off x="976275" y="557974"/>
            <a:ext cx="4975997" cy="105117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C7B7"/>
        </a:solidFill>
        <a:effectLst/>
      </p:bgPr>
    </p:bg>
    <p:spTree>
      <p:nvGrpSpPr>
        <p:cNvPr id="1" name=""/>
        <p:cNvGrpSpPr/>
        <p:nvPr/>
      </p:nvGrpSpPr>
      <p:grpSpPr>
        <a:xfrm>
          <a:off x="0" y="0"/>
          <a:ext cx="0" cy="0"/>
          <a:chOff x="0" y="0"/>
          <a:chExt cx="0" cy="0"/>
        </a:xfrm>
      </p:grpSpPr>
      <p:sp>
        <p:nvSpPr>
          <p:cNvPr id="2" name="TextBox 2"/>
          <p:cNvSpPr txBox="1"/>
          <p:nvPr/>
        </p:nvSpPr>
        <p:spPr>
          <a:xfrm>
            <a:off x="1422400" y="2918460"/>
            <a:ext cx="15443200" cy="2225040"/>
          </a:xfrm>
          <a:prstGeom prst="rect">
            <a:avLst/>
          </a:prstGeom>
        </p:spPr>
        <p:txBody>
          <a:bodyPr lIns="0" tIns="0" rIns="0" bIns="0" rtlCol="0" anchor="t">
            <a:spAutoFit/>
          </a:bodyPr>
          <a:lstStyle/>
          <a:p>
            <a:pPr>
              <a:lnSpc>
                <a:spcPts val="8959"/>
              </a:lnSpc>
            </a:pPr>
            <a:r>
              <a:rPr lang="en-US" sz="6399">
                <a:solidFill>
                  <a:srgbClr val="F4F4F4"/>
                </a:solidFill>
                <a:latin typeface="Libre Baskerville Italics"/>
              </a:rPr>
              <a:t>Celebrating the Lives of the Saints</a:t>
            </a:r>
          </a:p>
          <a:p>
            <a:pPr>
              <a:lnSpc>
                <a:spcPts val="8960"/>
              </a:lnSpc>
            </a:pPr>
            <a:r>
              <a:rPr lang="en-US" sz="6400">
                <a:solidFill>
                  <a:srgbClr val="F4F4F4"/>
                </a:solidFill>
                <a:latin typeface="Libre Baskerville Italics"/>
              </a:rPr>
              <a:t>Reflections, Comments, Questions</a:t>
            </a:r>
          </a:p>
        </p:txBody>
      </p:sp>
      <p:grpSp>
        <p:nvGrpSpPr>
          <p:cNvPr id="3" name="Group 3"/>
          <p:cNvGrpSpPr/>
          <p:nvPr/>
        </p:nvGrpSpPr>
        <p:grpSpPr>
          <a:xfrm>
            <a:off x="1422400" y="6674662"/>
            <a:ext cx="14414500" cy="2315214"/>
            <a:chOff x="0" y="0"/>
            <a:chExt cx="19219333" cy="3086951"/>
          </a:xfrm>
        </p:grpSpPr>
        <p:sp>
          <p:nvSpPr>
            <p:cNvPr id="4" name="TextBox 4"/>
            <p:cNvSpPr txBox="1"/>
            <p:nvPr/>
          </p:nvSpPr>
          <p:spPr>
            <a:xfrm>
              <a:off x="0" y="-76200"/>
              <a:ext cx="5523213"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Reflection prompt:</a:t>
              </a:r>
            </a:p>
          </p:txBody>
        </p:sp>
        <p:sp>
          <p:nvSpPr>
            <p:cNvPr id="5" name="TextBox 5"/>
            <p:cNvSpPr txBox="1"/>
            <p:nvPr/>
          </p:nvSpPr>
          <p:spPr>
            <a:xfrm>
              <a:off x="0" y="1201848"/>
              <a:ext cx="5523213" cy="1885103"/>
            </a:xfrm>
            <a:prstGeom prst="rect">
              <a:avLst/>
            </a:prstGeom>
          </p:spPr>
          <p:txBody>
            <a:bodyPr lIns="0" tIns="0" rIns="0" bIns="0" rtlCol="0" anchor="t">
              <a:spAutoFit/>
            </a:bodyPr>
            <a:lstStyle/>
            <a:p>
              <a:pPr>
                <a:lnSpc>
                  <a:spcPts val="2835"/>
                </a:lnSpc>
              </a:pPr>
              <a:r>
                <a:rPr lang="en-US" sz="2025">
                  <a:solidFill>
                    <a:srgbClr val="272525"/>
                  </a:solidFill>
                  <a:latin typeface="Roboto"/>
                </a:rPr>
                <a:t>What can I learn about the importance of "Celebrating the lives of the Saints" from the experience of the early Church?</a:t>
              </a:r>
            </a:p>
          </p:txBody>
        </p:sp>
        <p:sp>
          <p:nvSpPr>
            <p:cNvPr id="6" name="TextBox 6"/>
            <p:cNvSpPr txBox="1"/>
            <p:nvPr/>
          </p:nvSpPr>
          <p:spPr>
            <a:xfrm>
              <a:off x="6848060" y="-76200"/>
              <a:ext cx="5523213"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Comments:</a:t>
              </a:r>
            </a:p>
          </p:txBody>
        </p:sp>
        <p:sp>
          <p:nvSpPr>
            <p:cNvPr id="7" name="TextBox 7"/>
            <p:cNvSpPr txBox="1"/>
            <p:nvPr/>
          </p:nvSpPr>
          <p:spPr>
            <a:xfrm>
              <a:off x="6848060" y="991875"/>
              <a:ext cx="5523213" cy="1410970"/>
            </a:xfrm>
            <a:prstGeom prst="rect">
              <a:avLst/>
            </a:prstGeom>
          </p:spPr>
          <p:txBody>
            <a:bodyPr lIns="0" tIns="0" rIns="0" bIns="0" rtlCol="0" anchor="t">
              <a:spAutoFit/>
            </a:bodyPr>
            <a:lstStyle/>
            <a:p>
              <a:pPr algn="l">
                <a:lnSpc>
                  <a:spcPts val="2835"/>
                </a:lnSpc>
              </a:pPr>
              <a:r>
                <a:rPr lang="en-US" sz="2025">
                  <a:solidFill>
                    <a:srgbClr val="272525"/>
                  </a:solidFill>
                  <a:latin typeface="Roboto"/>
                </a:rPr>
                <a:t>What do you know about the Saints in the early Church that can further inform our conversation?</a:t>
              </a:r>
            </a:p>
          </p:txBody>
        </p:sp>
        <p:sp>
          <p:nvSpPr>
            <p:cNvPr id="8" name="TextBox 8"/>
            <p:cNvSpPr txBox="1"/>
            <p:nvPr/>
          </p:nvSpPr>
          <p:spPr>
            <a:xfrm>
              <a:off x="13696120" y="-76200"/>
              <a:ext cx="5523213"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Questions:</a:t>
              </a:r>
            </a:p>
          </p:txBody>
        </p:sp>
        <p:sp>
          <p:nvSpPr>
            <p:cNvPr id="9" name="TextBox 9"/>
            <p:cNvSpPr txBox="1"/>
            <p:nvPr/>
          </p:nvSpPr>
          <p:spPr>
            <a:xfrm>
              <a:off x="13696120" y="991875"/>
              <a:ext cx="5523213" cy="1885103"/>
            </a:xfrm>
            <a:prstGeom prst="rect">
              <a:avLst/>
            </a:prstGeom>
          </p:spPr>
          <p:txBody>
            <a:bodyPr lIns="0" tIns="0" rIns="0" bIns="0" rtlCol="0" anchor="t">
              <a:spAutoFit/>
            </a:bodyPr>
            <a:lstStyle/>
            <a:p>
              <a:pPr algn="l">
                <a:lnSpc>
                  <a:spcPts val="2835"/>
                </a:lnSpc>
              </a:pPr>
              <a:r>
                <a:rPr lang="en-US" sz="2025">
                  <a:solidFill>
                    <a:srgbClr val="272525"/>
                  </a:solidFill>
                  <a:latin typeface="Roboto"/>
                </a:rPr>
                <a:t>Do you have any doubts about this first section or questions about the role of the lives of the Saints in our Church?</a:t>
              </a:r>
            </a:p>
          </p:txBody>
        </p:sp>
      </p:grpSp>
      <p:sp>
        <p:nvSpPr>
          <p:cNvPr id="10" name="AutoShape 10"/>
          <p:cNvSpPr/>
          <p:nvPr/>
        </p:nvSpPr>
        <p:spPr>
          <a:xfrm>
            <a:off x="0" y="1978833"/>
            <a:ext cx="18288000" cy="9525"/>
          </a:xfrm>
          <a:prstGeom prst="rect">
            <a:avLst/>
          </a:prstGeom>
          <a:solidFill>
            <a:srgbClr val="F4F4F4"/>
          </a:solidFill>
        </p:spPr>
      </p:sp>
      <p:grpSp>
        <p:nvGrpSpPr>
          <p:cNvPr id="11" name="Group 11"/>
          <p:cNvGrpSpPr/>
          <p:nvPr/>
        </p:nvGrpSpPr>
        <p:grpSpPr>
          <a:xfrm>
            <a:off x="16780705" y="880179"/>
            <a:ext cx="531021" cy="53102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52857" y="1083563"/>
            <a:ext cx="186716" cy="124251"/>
          </a:xfrm>
          <a:prstGeom prst="rect">
            <a:avLst/>
          </a:prstGeom>
        </p:spPr>
      </p:pic>
      <p:pic>
        <p:nvPicPr>
          <p:cNvPr id="14" name="Picture 14"/>
          <p:cNvPicPr>
            <a:picLocks noChangeAspect="1"/>
          </p:cNvPicPr>
          <p:nvPr/>
        </p:nvPicPr>
        <p:blipFill>
          <a:blip r:embed="rId4"/>
          <a:srcRect/>
          <a:stretch>
            <a:fillRect/>
          </a:stretch>
        </p:blipFill>
        <p:spPr>
          <a:xfrm>
            <a:off x="976275" y="557974"/>
            <a:ext cx="4975997" cy="10511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0" y="1978833"/>
            <a:ext cx="18288000" cy="9525"/>
          </a:xfrm>
          <a:prstGeom prst="rect">
            <a:avLst/>
          </a:prstGeom>
          <a:solidFill>
            <a:srgbClr val="272525"/>
          </a:solidFill>
        </p:spPr>
      </p:sp>
      <p:grpSp>
        <p:nvGrpSpPr>
          <p:cNvPr id="3" name="Group 3"/>
          <p:cNvGrpSpPr/>
          <p:nvPr/>
        </p:nvGrpSpPr>
        <p:grpSpPr>
          <a:xfrm>
            <a:off x="16634921" y="839218"/>
            <a:ext cx="531021" cy="53102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2A25"/>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07074" y="1042603"/>
            <a:ext cx="186716" cy="124251"/>
          </a:xfrm>
          <a:prstGeom prst="rect">
            <a:avLst/>
          </a:prstGeom>
        </p:spPr>
      </p:pic>
      <p:pic>
        <p:nvPicPr>
          <p:cNvPr id="6" name="Picture 6"/>
          <p:cNvPicPr>
            <a:picLocks noChangeAspect="1"/>
          </p:cNvPicPr>
          <p:nvPr/>
        </p:nvPicPr>
        <p:blipFill>
          <a:blip r:embed="rId4"/>
          <a:srcRect/>
          <a:stretch>
            <a:fillRect/>
          </a:stretch>
        </p:blipFill>
        <p:spPr>
          <a:xfrm>
            <a:off x="830491" y="517013"/>
            <a:ext cx="4975997" cy="1051179"/>
          </a:xfrm>
          <a:prstGeom prst="rect">
            <a:avLst/>
          </a:prstGeom>
        </p:spPr>
      </p:pic>
      <p:grpSp>
        <p:nvGrpSpPr>
          <p:cNvPr id="7" name="Group 7"/>
          <p:cNvGrpSpPr>
            <a:grpSpLocks noChangeAspect="1"/>
          </p:cNvGrpSpPr>
          <p:nvPr/>
        </p:nvGrpSpPr>
        <p:grpSpPr>
          <a:xfrm>
            <a:off x="1028700" y="4319586"/>
            <a:ext cx="6634129" cy="3805256"/>
            <a:chOff x="0" y="0"/>
            <a:chExt cx="7981950" cy="4578350"/>
          </a:xfrm>
        </p:grpSpPr>
        <p:sp>
          <p:nvSpPr>
            <p:cNvPr id="8" name="Freeform 8"/>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992A25"/>
            </a:solidFill>
          </p:spPr>
        </p:sp>
        <p:sp>
          <p:nvSpPr>
            <p:cNvPr id="9" name="Freeform 9"/>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10" name="Freeform 10"/>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11" name="Freeform 11"/>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12" name="Freeform 12"/>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5"/>
              <a:stretch>
                <a:fillRect l="12060" t="3347" r="12076" b="8478"/>
              </a:stretch>
            </a:blipFill>
          </p:spPr>
        </p:sp>
      </p:grpSp>
      <p:sp>
        <p:nvSpPr>
          <p:cNvPr id="13" name="TextBox 13"/>
          <p:cNvSpPr txBox="1"/>
          <p:nvPr/>
        </p:nvSpPr>
        <p:spPr>
          <a:xfrm>
            <a:off x="1028700" y="2364961"/>
            <a:ext cx="16230600" cy="863600"/>
          </a:xfrm>
          <a:prstGeom prst="rect">
            <a:avLst/>
          </a:prstGeom>
        </p:spPr>
        <p:txBody>
          <a:bodyPr lIns="0" tIns="0" rIns="0" bIns="0" rtlCol="0" anchor="t">
            <a:spAutoFit/>
          </a:bodyPr>
          <a:lstStyle/>
          <a:p>
            <a:pPr algn="ctr">
              <a:lnSpc>
                <a:spcPts val="6839"/>
              </a:lnSpc>
            </a:pPr>
            <a:r>
              <a:rPr lang="en-US" sz="5699">
                <a:solidFill>
                  <a:srgbClr val="272525"/>
                </a:solidFill>
                <a:latin typeface="Libre Baskerville"/>
              </a:rPr>
              <a:t>Effective Communication Strategies </a:t>
            </a:r>
          </a:p>
        </p:txBody>
      </p:sp>
      <p:grpSp>
        <p:nvGrpSpPr>
          <p:cNvPr id="14" name="Group 14"/>
          <p:cNvGrpSpPr/>
          <p:nvPr/>
        </p:nvGrpSpPr>
        <p:grpSpPr>
          <a:xfrm>
            <a:off x="9364035" y="4319586"/>
            <a:ext cx="6838597" cy="1882443"/>
            <a:chOff x="0" y="0"/>
            <a:chExt cx="9118129" cy="2509924"/>
          </a:xfrm>
        </p:grpSpPr>
        <p:sp>
          <p:nvSpPr>
            <p:cNvPr id="15" name="TextBox 15"/>
            <p:cNvSpPr txBox="1"/>
            <p:nvPr/>
          </p:nvSpPr>
          <p:spPr>
            <a:xfrm>
              <a:off x="0" y="-76200"/>
              <a:ext cx="9118129"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Why we need effective communication</a:t>
              </a:r>
            </a:p>
          </p:txBody>
        </p:sp>
        <p:sp>
          <p:nvSpPr>
            <p:cNvPr id="16" name="TextBox 16"/>
            <p:cNvSpPr txBox="1"/>
            <p:nvPr/>
          </p:nvSpPr>
          <p:spPr>
            <a:xfrm>
              <a:off x="0" y="885906"/>
              <a:ext cx="9118129" cy="1578298"/>
            </a:xfrm>
            <a:prstGeom prst="rect">
              <a:avLst/>
            </a:prstGeom>
          </p:spPr>
          <p:txBody>
            <a:bodyPr lIns="0" tIns="0" rIns="0" bIns="0" rtlCol="0" anchor="t">
              <a:spAutoFit/>
            </a:bodyPr>
            <a:lstStyle/>
            <a:p>
              <a:pPr>
                <a:lnSpc>
                  <a:spcPts val="3149"/>
                </a:lnSpc>
              </a:pPr>
              <a:r>
                <a:rPr lang="en-US" sz="2250">
                  <a:solidFill>
                    <a:srgbClr val="272525"/>
                  </a:solidFill>
                  <a:latin typeface="Roboto"/>
                </a:rPr>
                <a:t>What can an effective communication strategy can do to help bring us </a:t>
              </a:r>
              <a:r>
                <a:rPr lang="en-US" sz="2250">
                  <a:solidFill>
                    <a:srgbClr val="272525"/>
                  </a:solidFill>
                  <a:latin typeface="Roboto Bold"/>
                </a:rPr>
                <a:t>closer to the Saints</a:t>
              </a:r>
              <a:r>
                <a:rPr lang="en-US" sz="2250">
                  <a:solidFill>
                    <a:srgbClr val="272525"/>
                  </a:solidFill>
                  <a:latin typeface="Roboto"/>
                </a:rPr>
                <a:t> and bring the lives of the Saints </a:t>
              </a:r>
              <a:r>
                <a:rPr lang="en-US" sz="2250">
                  <a:solidFill>
                    <a:srgbClr val="272525"/>
                  </a:solidFill>
                  <a:latin typeface="Roboto Bold"/>
                </a:rPr>
                <a:t>closer to the people</a:t>
              </a:r>
              <a:r>
                <a:rPr lang="en-US" sz="2250">
                  <a:solidFill>
                    <a:srgbClr val="272525"/>
                  </a:solidFill>
                  <a:latin typeface="Roboto"/>
                </a:rPr>
                <a:t>?</a:t>
              </a:r>
            </a:p>
          </p:txBody>
        </p:sp>
      </p:grpSp>
      <p:grpSp>
        <p:nvGrpSpPr>
          <p:cNvPr id="17" name="Group 17"/>
          <p:cNvGrpSpPr/>
          <p:nvPr/>
        </p:nvGrpSpPr>
        <p:grpSpPr>
          <a:xfrm>
            <a:off x="9364035" y="7054614"/>
            <a:ext cx="6838597" cy="1483106"/>
            <a:chOff x="0" y="0"/>
            <a:chExt cx="9118129" cy="1977475"/>
          </a:xfrm>
        </p:grpSpPr>
        <p:sp>
          <p:nvSpPr>
            <p:cNvPr id="18" name="TextBox 18"/>
            <p:cNvSpPr txBox="1"/>
            <p:nvPr/>
          </p:nvSpPr>
          <p:spPr>
            <a:xfrm>
              <a:off x="0" y="-76200"/>
              <a:ext cx="9118129" cy="641773"/>
            </a:xfrm>
            <a:prstGeom prst="rect">
              <a:avLst/>
            </a:prstGeom>
          </p:spPr>
          <p:txBody>
            <a:bodyPr lIns="0" tIns="0" rIns="0" bIns="0" rtlCol="0" anchor="t">
              <a:spAutoFit/>
            </a:bodyPr>
            <a:lstStyle/>
            <a:p>
              <a:pPr>
                <a:lnSpc>
                  <a:spcPts val="3919"/>
                </a:lnSpc>
              </a:pPr>
              <a:r>
                <a:rPr lang="en-US" sz="2800">
                  <a:solidFill>
                    <a:srgbClr val="272525"/>
                  </a:solidFill>
                  <a:latin typeface="Roboto Bold"/>
                </a:rPr>
                <a:t>S.M.A.R.T. Goals</a:t>
              </a:r>
            </a:p>
          </p:txBody>
        </p:sp>
        <p:sp>
          <p:nvSpPr>
            <p:cNvPr id="19" name="TextBox 19"/>
            <p:cNvSpPr txBox="1"/>
            <p:nvPr/>
          </p:nvSpPr>
          <p:spPr>
            <a:xfrm>
              <a:off x="0" y="885906"/>
              <a:ext cx="9118129" cy="1045848"/>
            </a:xfrm>
            <a:prstGeom prst="rect">
              <a:avLst/>
            </a:prstGeom>
          </p:spPr>
          <p:txBody>
            <a:bodyPr lIns="0" tIns="0" rIns="0" bIns="0" rtlCol="0" anchor="t">
              <a:spAutoFit/>
            </a:bodyPr>
            <a:lstStyle/>
            <a:p>
              <a:pPr>
                <a:lnSpc>
                  <a:spcPts val="3149"/>
                </a:lnSpc>
              </a:pPr>
              <a:r>
                <a:rPr lang="en-US" sz="2250">
                  <a:solidFill>
                    <a:srgbClr val="272525"/>
                  </a:solidFill>
                  <a:latin typeface="Roboto"/>
                </a:rPr>
                <a:t>Where to start when preparing an effective communication strategy.</a:t>
              </a:r>
            </a:p>
          </p:txBody>
        </p:sp>
      </p:grpSp>
      <p:sp>
        <p:nvSpPr>
          <p:cNvPr id="20" name="AutoShape 20"/>
          <p:cNvSpPr/>
          <p:nvPr/>
        </p:nvSpPr>
        <p:spPr>
          <a:xfrm>
            <a:off x="0" y="3407156"/>
            <a:ext cx="18288000" cy="9525"/>
          </a:xfrm>
          <a:prstGeom prst="rect">
            <a:avLst/>
          </a:prstGeom>
          <a:solidFill>
            <a:srgbClr val="272525"/>
          </a:solidFill>
        </p:spPr>
      </p:sp>
      <p:sp>
        <p:nvSpPr>
          <p:cNvPr id="21" name="AutoShape 21"/>
          <p:cNvSpPr/>
          <p:nvPr/>
        </p:nvSpPr>
        <p:spPr>
          <a:xfrm rot="5400000">
            <a:off x="-601503" y="12555918"/>
            <a:ext cx="18288000" cy="9525"/>
          </a:xfrm>
          <a:prstGeom prst="rect">
            <a:avLst/>
          </a:prstGeom>
          <a:solidFill>
            <a:srgbClr val="272525"/>
          </a:solid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1298</Words>
  <Application>Microsoft Office PowerPoint</Application>
  <PresentationFormat>Personalizzato</PresentationFormat>
  <Paragraphs>154</Paragraphs>
  <Slides>31</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31</vt:i4>
      </vt:variant>
    </vt:vector>
  </HeadingPairs>
  <TitlesOfParts>
    <vt:vector size="41" baseType="lpstr">
      <vt:lpstr>Arimo Italics</vt:lpstr>
      <vt:lpstr>Roboto Bold</vt:lpstr>
      <vt:lpstr>Roboto Bold Italics</vt:lpstr>
      <vt:lpstr>Calibri</vt:lpstr>
      <vt:lpstr>Roboto</vt:lpstr>
      <vt:lpstr>Libre Baskerville Italics</vt:lpstr>
      <vt:lpstr>Roboto Italics</vt:lpstr>
      <vt:lpstr>Libre Baskerville</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Studium: Communicating the lives of the Saints</dc:title>
  <dc:creator>Sceppacerca Angelo</dc:creator>
  <cp:lastModifiedBy>Sceppacerca Angelo</cp:lastModifiedBy>
  <cp:revision>3</cp:revision>
  <dcterms:created xsi:type="dcterms:W3CDTF">2006-08-16T00:00:00Z</dcterms:created>
  <dcterms:modified xsi:type="dcterms:W3CDTF">2021-06-22T06:09:48Z</dcterms:modified>
  <dc:identifier>DAEdg3QwhNY</dc:identifier>
</cp:coreProperties>
</file>